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741" r:id="rId5"/>
  </p:sldMasterIdLst>
  <p:notesMasterIdLst>
    <p:notesMasterId r:id="rId28"/>
  </p:notesMasterIdLst>
  <p:sldIdLst>
    <p:sldId id="2076138144" r:id="rId6"/>
    <p:sldId id="2076138243" r:id="rId7"/>
    <p:sldId id="2076138262" r:id="rId8"/>
    <p:sldId id="2076138263" r:id="rId9"/>
    <p:sldId id="2076138206" r:id="rId10"/>
    <p:sldId id="2076138207" r:id="rId11"/>
    <p:sldId id="2076138245" r:id="rId12"/>
    <p:sldId id="2076138248" r:id="rId13"/>
    <p:sldId id="2076138247" r:id="rId14"/>
    <p:sldId id="2076138246" r:id="rId15"/>
    <p:sldId id="2076138244" r:id="rId16"/>
    <p:sldId id="2076138229" r:id="rId17"/>
    <p:sldId id="2076138250" r:id="rId18"/>
    <p:sldId id="2076138258" r:id="rId19"/>
    <p:sldId id="2076138256" r:id="rId20"/>
    <p:sldId id="2076138257" r:id="rId21"/>
    <p:sldId id="2147469816" r:id="rId22"/>
    <p:sldId id="2076138252" r:id="rId23"/>
    <p:sldId id="2076138253" r:id="rId24"/>
    <p:sldId id="2076138254" r:id="rId25"/>
    <p:sldId id="2076138259" r:id="rId26"/>
    <p:sldId id="214746981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ACEA2C-F687-67B6-ED3E-CB06D9B36035}" name="Teddy Bercovitz" initials="TB" userId="S::tebercov@microsoft.com::6d6e150e-a037-49c5-aeac-7d6e053540f2" providerId="AD"/>
  <p188:author id="{BD731340-A47A-9EEC-AF4F-9912F7A5C5E0}" name="Peter Wu (POWERPOINT)" initials="PW(" userId="S::petewu@microsoft.com::f3572206-e387-4be8-9d23-bfb08ba59e44" providerId="AD"/>
  <p188:author id="{3F578E7C-531E-3322-B24A-D1F70992C006}" name="Glenna Shaw" initials="GS" userId="Glenna Shaw" providerId="None"/>
  <p188:author id="{7573099F-CF20-99C6-A87E-3C3CABC3382C}" name="Gennady Pats" initials="GP" userId="S::gennadyp@microsoft.com::c4bea07a-5d16-4b75-81fb-31cb60ebbc66" providerId="AD"/>
  <p188:author id="{96AD73C5-5BEE-B92E-5271-9C20F9AA2C3B}" name="Claire Smyth (SHE/HER)" initials="CS(" userId="S::csmyth@microsoft.com::3cc00d2a-55c7-4a74-9f54-3ab74e6acc5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8D398F"/>
    <a:srgbClr val="742774"/>
    <a:srgbClr val="000000"/>
    <a:srgbClr val="091F2C"/>
    <a:srgbClr val="7676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45" y="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Sewell" userId="de457e2e-e45e-424a-a509-131ccbd0ed4d" providerId="ADAL" clId="{0CCB50C3-0128-4897-8CDF-D81AA8B49D98}"/>
    <pc:docChg chg="delSld">
      <pc:chgData name="Scott Sewell" userId="de457e2e-e45e-424a-a509-131ccbd0ed4d" providerId="ADAL" clId="{0CCB50C3-0128-4897-8CDF-D81AA8B49D98}" dt="2022-11-29T20:37:47.684" v="1" actId="2696"/>
      <pc:docMkLst>
        <pc:docMk/>
      </pc:docMkLst>
      <pc:sldChg chg="del">
        <pc:chgData name="Scott Sewell" userId="de457e2e-e45e-424a-a509-131ccbd0ed4d" providerId="ADAL" clId="{0CCB50C3-0128-4897-8CDF-D81AA8B49D98}" dt="2022-11-29T16:38:34.540" v="0" actId="47"/>
        <pc:sldMkLst>
          <pc:docMk/>
          <pc:sldMk cId="2822294850" sldId="560"/>
        </pc:sldMkLst>
      </pc:sldChg>
      <pc:sldChg chg="del">
        <pc:chgData name="Scott Sewell" userId="de457e2e-e45e-424a-a509-131ccbd0ed4d" providerId="ADAL" clId="{0CCB50C3-0128-4897-8CDF-D81AA8B49D98}" dt="2022-11-29T16:38:34.540" v="0" actId="47"/>
        <pc:sldMkLst>
          <pc:docMk/>
          <pc:sldMk cId="3945675643" sldId="561"/>
        </pc:sldMkLst>
      </pc:sldChg>
      <pc:sldChg chg="del">
        <pc:chgData name="Scott Sewell" userId="de457e2e-e45e-424a-a509-131ccbd0ed4d" providerId="ADAL" clId="{0CCB50C3-0128-4897-8CDF-D81AA8B49D98}" dt="2022-11-29T16:38:34.540" v="0" actId="47"/>
        <pc:sldMkLst>
          <pc:docMk/>
          <pc:sldMk cId="627699827" sldId="562"/>
        </pc:sldMkLst>
      </pc:sldChg>
      <pc:sldChg chg="del">
        <pc:chgData name="Scott Sewell" userId="de457e2e-e45e-424a-a509-131ccbd0ed4d" providerId="ADAL" clId="{0CCB50C3-0128-4897-8CDF-D81AA8B49D98}" dt="2022-11-29T16:38:34.540" v="0" actId="47"/>
        <pc:sldMkLst>
          <pc:docMk/>
          <pc:sldMk cId="2335942260" sldId="564"/>
        </pc:sldMkLst>
      </pc:sldChg>
      <pc:sldChg chg="del">
        <pc:chgData name="Scott Sewell" userId="de457e2e-e45e-424a-a509-131ccbd0ed4d" providerId="ADAL" clId="{0CCB50C3-0128-4897-8CDF-D81AA8B49D98}" dt="2022-11-29T20:37:47.684" v="1" actId="2696"/>
        <pc:sldMkLst>
          <pc:docMk/>
          <pc:sldMk cId="1112753148" sldId="567"/>
        </pc:sldMkLst>
      </pc:sldChg>
      <pc:sldMasterChg chg="delSldLayout">
        <pc:chgData name="Scott Sewell" userId="de457e2e-e45e-424a-a509-131ccbd0ed4d" providerId="ADAL" clId="{0CCB50C3-0128-4897-8CDF-D81AA8B49D98}" dt="2022-11-29T16:38:34.540" v="0" actId="47"/>
        <pc:sldMasterMkLst>
          <pc:docMk/>
          <pc:sldMasterMk cId="3652206336" sldId="2147483741"/>
        </pc:sldMasterMkLst>
        <pc:sldLayoutChg chg="del">
          <pc:chgData name="Scott Sewell" userId="de457e2e-e45e-424a-a509-131ccbd0ed4d" providerId="ADAL" clId="{0CCB50C3-0128-4897-8CDF-D81AA8B49D98}" dt="2022-11-29T16:38:34.540" v="0" actId="47"/>
          <pc:sldLayoutMkLst>
            <pc:docMk/>
            <pc:sldMasterMk cId="3652206336" sldId="2147483741"/>
            <pc:sldLayoutMk cId="3358558253" sldId="214748375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1A997B-399D-4791-AB04-5AFCFB8EC7E9}" type="datetimeFigureOut">
              <a:rPr lang="en-GB" smtClean="0"/>
              <a:t>29/11/2022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09DCD-38B9-4CAA-A10D-406D26B56706}" type="slidenum">
              <a:rPr lang="en-GB" smtClean="0"/>
              <a:t>‹#›</a:t>
            </a:fld>
            <a:endParaRPr lang="en-GB"/>
          </a:p>
        </p:txBody>
      </p:sp>
    </p:spTree>
    <p:extLst>
      <p:ext uri="{BB962C8B-B14F-4D97-AF65-F5344CB8AC3E}">
        <p14:creationId xmlns:p14="http://schemas.microsoft.com/office/powerpoint/2010/main" val="4039432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Super existed to be here today -&gt; biggest integration -&gt; personally start 2 years ago -&gt; how 2 integrate these 2 SaaS services bringing you the full Power … -&gt; after 2 year we launched on Monday -&gt; you can all start taking advantage of Power Apps ALM with Power BI today! Let get started!</a:t>
            </a:r>
          </a:p>
          <a:p>
            <a:r>
              <a:rPr lang="en-US"/>
              <a:t>How many: know what ALM is ? How many used Solutions? Trying to embed a Power BI report seeing it break on deployment between environments? Trying to embed a report in a form and pass context to it?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10:37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87731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documentation link: “This is a complex…”</a:t>
            </a:r>
          </a:p>
        </p:txBody>
      </p:sp>
      <p:sp>
        <p:nvSpPr>
          <p:cNvPr id="4" name="Slide Number Placeholder 3"/>
          <p:cNvSpPr>
            <a:spLocks noGrp="1"/>
          </p:cNvSpPr>
          <p:nvPr>
            <p:ph type="sldNum" sz="quarter" idx="5"/>
          </p:nvPr>
        </p:nvSpPr>
        <p:spPr/>
        <p:txBody>
          <a:bodyPr/>
          <a:lstStyle/>
          <a:p>
            <a:fld id="{6F609DCD-38B9-4CAA-A10D-406D26B56706}" type="slidenum">
              <a:rPr lang="en-GB" smtClean="0"/>
              <a:t>15</a:t>
            </a:fld>
            <a:endParaRPr lang="en-GB"/>
          </a:p>
        </p:txBody>
      </p:sp>
    </p:spTree>
    <p:extLst>
      <p:ext uri="{BB962C8B-B14F-4D97-AF65-F5344CB8AC3E}">
        <p14:creationId xmlns:p14="http://schemas.microsoft.com/office/powerpoint/2010/main" val="2513777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16</a:t>
            </a:fld>
            <a:endParaRPr lang="en-GB"/>
          </a:p>
        </p:txBody>
      </p:sp>
    </p:spTree>
    <p:extLst>
      <p:ext uri="{BB962C8B-B14F-4D97-AF65-F5344CB8AC3E}">
        <p14:creationId xmlns:p14="http://schemas.microsoft.com/office/powerpoint/2010/main" val="914163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18DF688-521D-473E-8A46-FD7513A8628C}" type="slidenum">
              <a:rPr lang="en-US" smtClean="0"/>
              <a:t>17</a:t>
            </a:fld>
            <a:endParaRPr lang="en-US"/>
          </a:p>
        </p:txBody>
      </p:sp>
    </p:spTree>
    <p:extLst>
      <p:ext uri="{BB962C8B-B14F-4D97-AF65-F5344CB8AC3E}">
        <p14:creationId xmlns:p14="http://schemas.microsoft.com/office/powerpoint/2010/main" val="2697791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the </a:t>
            </a:r>
            <a:r>
              <a:rPr lang="en-US" sz="1200"/>
              <a:t>Power Apps and Power BI Roadmap:</a:t>
            </a:r>
          </a:p>
          <a:p>
            <a:pPr marL="228600" indent="-228600">
              <a:buAutoNum type="arabicPeriod"/>
            </a:pPr>
            <a:r>
              <a:rPr lang="en-US" sz="1200"/>
              <a:t>We already shipped the Power BI Quick Create on grid page – quick create is taking all the data that is actively played with and automatically does all the “hard” steps – automatically pull the right field and creating a power bi model behind the scene. </a:t>
            </a:r>
          </a:p>
          <a:p>
            <a:pPr marL="228600" indent="-228600">
              <a:buAutoNum type="arabicPeriod"/>
            </a:pPr>
            <a:r>
              <a:rPr lang="en-US" sz="1200"/>
              <a:t>In Progress now is the new Power BI PCF in model driven app – embedding Power BI dashboards to Model-Driven apps and into forms</a:t>
            </a:r>
          </a:p>
          <a:p>
            <a:pPr marL="228600" indent="-228600">
              <a:buAutoNum type="arabicPeriod"/>
            </a:pPr>
            <a:r>
              <a:rPr lang="en-US" sz="1200"/>
              <a:t>In the future – a. uploading dashboards to the app designer directly without the need to add the dashboard to the solution first b. adding the Power BI PCF to the custom page and canvas page</a:t>
            </a:r>
          </a:p>
          <a:p>
            <a:pPr marL="228600" indent="-228600">
              <a:buAutoNum type="arabicPeriod"/>
            </a:pPr>
            <a:r>
              <a:rPr lang="en-US" sz="1200"/>
              <a:t>In the longer term, supporting more types of Power BI artifacts (paginated report)</a:t>
            </a:r>
          </a:p>
          <a:p>
            <a:pPr marL="228600" indent="-228600">
              <a:buAutoNum type="arabicPeriod"/>
            </a:pPr>
            <a:endParaRPr lang="en-US"/>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18</a:t>
            </a:fld>
            <a:endParaRPr lang="en-GB"/>
          </a:p>
        </p:txBody>
      </p:sp>
    </p:spTree>
    <p:extLst>
      <p:ext uri="{BB962C8B-B14F-4D97-AF65-F5344CB8AC3E}">
        <p14:creationId xmlns:p14="http://schemas.microsoft.com/office/powerpoint/2010/main" val="13437758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use the great capabilities, we just presented, choose report from this environment only. Configure that PCF </a:t>
            </a:r>
            <a:r>
              <a:rPr lang="en-US" err="1"/>
              <a:t>controll</a:t>
            </a:r>
            <a:endParaRPr lang="en-US"/>
          </a:p>
          <a:p>
            <a:r>
              <a:rPr lang="en-US"/>
              <a:t>So until this feature deploying this solution across tenant or environment would break – now it will not.</a:t>
            </a:r>
            <a:endParaRPr lang="LID4096"/>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19</a:t>
            </a:fld>
            <a:endParaRPr lang="en-GB"/>
          </a:p>
        </p:txBody>
      </p:sp>
    </p:spTree>
    <p:extLst>
      <p:ext uri="{BB962C8B-B14F-4D97-AF65-F5344CB8AC3E}">
        <p14:creationId xmlns:p14="http://schemas.microsoft.com/office/powerpoint/2010/main" val="2340075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You will now be able to embed analytics in the context of the user’s form (imagine scenario of sales manager inputting a lead after talking to a potential customer): </a:t>
            </a:r>
          </a:p>
          <a:p>
            <a:pPr marL="171450" indent="-171450">
              <a:buFont typeface="Arial" panose="020B0604020202020204" pitchFamily="34" charset="0"/>
              <a:buChar char="•"/>
            </a:pPr>
            <a:r>
              <a:rPr lang="en-US"/>
              <a:t>All of Power BI filter capabilities can be controlled from the report.</a:t>
            </a:r>
          </a:p>
          <a:p>
            <a:pPr marL="171450" indent="-171450">
              <a:buFont typeface="Arial" panose="020B0604020202020204" pitchFamily="34" charset="0"/>
              <a:buChar char="•"/>
            </a:pPr>
            <a:r>
              <a:rPr lang="en-US"/>
              <a:t>Additionally, you will be able to pass filter from Dataverse to the report to further pass user context</a:t>
            </a:r>
          </a:p>
          <a:p>
            <a:pPr marL="171450" indent="-171450">
              <a:buFont typeface="Arial" panose="020B0604020202020204" pitchFamily="34" charset="0"/>
              <a:buChar char="•"/>
            </a:pPr>
            <a:r>
              <a:rPr lang="en-US"/>
              <a:t>You can change sizes</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LID4096"/>
          </a:p>
        </p:txBody>
      </p:sp>
      <p:sp>
        <p:nvSpPr>
          <p:cNvPr id="4" name="Slide Number Placeholder 3"/>
          <p:cNvSpPr>
            <a:spLocks noGrp="1"/>
          </p:cNvSpPr>
          <p:nvPr>
            <p:ph type="sldNum" sz="quarter" idx="5"/>
          </p:nvPr>
        </p:nvSpPr>
        <p:spPr/>
        <p:txBody>
          <a:bodyPr/>
          <a:lstStyle/>
          <a:p>
            <a:fld id="{6F609DCD-38B9-4CAA-A10D-406D26B56706}" type="slidenum">
              <a:rPr lang="en-GB" smtClean="0"/>
              <a:t>20</a:t>
            </a:fld>
            <a:endParaRPr lang="en-GB"/>
          </a:p>
        </p:txBody>
      </p:sp>
    </p:spTree>
    <p:extLst>
      <p:ext uri="{BB962C8B-B14F-4D97-AF65-F5344CB8AC3E}">
        <p14:creationId xmlns:p14="http://schemas.microsoft.com/office/powerpoint/2010/main" val="3595427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21</a:t>
            </a:fld>
            <a:endParaRPr lang="en-GB"/>
          </a:p>
        </p:txBody>
      </p:sp>
    </p:spTree>
    <p:extLst>
      <p:ext uri="{BB962C8B-B14F-4D97-AF65-F5344CB8AC3E}">
        <p14:creationId xmlns:p14="http://schemas.microsoft.com/office/powerpoint/2010/main" val="3180859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3 Major capabilities for this integration:</a:t>
            </a:r>
          </a:p>
          <a:p>
            <a:pPr marL="171450" indent="-171450">
              <a:buFont typeface="Arial" panose="020B0604020202020204" pitchFamily="34" charset="0"/>
              <a:buChar char="•"/>
            </a:pPr>
            <a:r>
              <a:rPr lang="en-US"/>
              <a:t>Add Power BI Report and datasets just like any other component in </a:t>
            </a:r>
            <a:r>
              <a:rPr lang="en-US" err="1"/>
              <a:t>dataverse</a:t>
            </a:r>
            <a:r>
              <a:rPr lang="en-US"/>
              <a:t>. You can add Power BI report and dataset you have access to.</a:t>
            </a:r>
          </a:p>
          <a:p>
            <a:pPr marL="171450" indent="-171450">
              <a:buFont typeface="Arial" panose="020B0604020202020204" pitchFamily="34" charset="0"/>
              <a:buChar char="•"/>
            </a:pPr>
            <a:r>
              <a:rPr lang="en-US"/>
              <a:t>We learned that environment admins have many solutions to take care of, importing a solution will automatically deploy Power BI artifacts to a dedicated workspace connected to the right environment!</a:t>
            </a:r>
          </a:p>
          <a:p>
            <a:pPr marL="171450" indent="-171450">
              <a:buFont typeface="Arial" panose="020B0604020202020204" pitchFamily="34" charset="0"/>
              <a:buChar char="•"/>
            </a:pPr>
            <a:r>
              <a:rPr lang="en-US"/>
              <a:t>We have stopped there! The close integration with Power apps solutions framework will enable you to customize managed solution and export them as additional layer allowing you to customize managed solutions from your IT department or AppSource.</a:t>
            </a:r>
            <a:endParaRPr lang="LID4096"/>
          </a:p>
          <a:p>
            <a:endParaRPr lang="LID4096"/>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2</a:t>
            </a:fld>
            <a:endParaRPr lang="en-GB"/>
          </a:p>
        </p:txBody>
      </p:sp>
    </p:spTree>
    <p:extLst>
      <p:ext uri="{BB962C8B-B14F-4D97-AF65-F5344CB8AC3E}">
        <p14:creationId xmlns:p14="http://schemas.microsoft.com/office/powerpoint/2010/main" val="776612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Why it matter to you? </a:t>
            </a:r>
          </a:p>
          <a:p>
            <a:r>
              <a:rPr lang="en-US"/>
              <a:t>Until today it wasn’t possible to include Power BI artifacts in a solution which resulted in application breaking on deployment between tenants or environment because of this many chose not to embed analytics inside their Power Apps</a:t>
            </a:r>
            <a:endParaRPr lang="LID4096"/>
          </a:p>
          <a:p>
            <a:endParaRPr lang="LID4096"/>
          </a:p>
          <a:p>
            <a:r>
              <a:rPr lang="en-US"/>
              <a:t> </a:t>
            </a:r>
          </a:p>
        </p:txBody>
      </p:sp>
      <p:sp>
        <p:nvSpPr>
          <p:cNvPr id="4" name="Slide Number Placeholder 3"/>
          <p:cNvSpPr>
            <a:spLocks noGrp="1"/>
          </p:cNvSpPr>
          <p:nvPr>
            <p:ph type="sldNum" sz="quarter" idx="5"/>
          </p:nvPr>
        </p:nvSpPr>
        <p:spPr/>
        <p:txBody>
          <a:bodyPr/>
          <a:lstStyle/>
          <a:p>
            <a:fld id="{6F609DCD-38B9-4CAA-A10D-406D26B56706}" type="slidenum">
              <a:rPr lang="en-GB" smtClean="0"/>
              <a:t>3</a:t>
            </a:fld>
            <a:endParaRPr lang="en-GB"/>
          </a:p>
        </p:txBody>
      </p:sp>
    </p:spTree>
    <p:extLst>
      <p:ext uri="{BB962C8B-B14F-4D97-AF65-F5344CB8AC3E}">
        <p14:creationId xmlns:p14="http://schemas.microsoft.com/office/powerpoint/2010/main" val="250343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begin the work by uploading a report and dataset to Power BI service to a shared workspace or any workspace you have write permission.</a:t>
            </a:r>
          </a:p>
          <a:p>
            <a:r>
              <a:rPr lang="en-US"/>
              <a:t>Soon to support ‘My Workspace’ – for now we need a shared workspace. Some orgs can’t create shared workspaces so get stuck.</a:t>
            </a:r>
          </a:p>
          <a:p>
            <a:r>
              <a:rPr lang="en-US"/>
              <a:t>First created when we do a solution operation on PBI (need workspace create perm in PBI) – can fail here with a message.</a:t>
            </a:r>
            <a:endParaRPr lang="LID4096"/>
          </a:p>
        </p:txBody>
      </p:sp>
      <p:sp>
        <p:nvSpPr>
          <p:cNvPr id="4" name="Slide Number Placeholder 3"/>
          <p:cNvSpPr>
            <a:spLocks noGrp="1"/>
          </p:cNvSpPr>
          <p:nvPr>
            <p:ph type="sldNum" sz="quarter" idx="5"/>
          </p:nvPr>
        </p:nvSpPr>
        <p:spPr/>
        <p:txBody>
          <a:bodyPr/>
          <a:lstStyle/>
          <a:p>
            <a:fld id="{6F609DCD-38B9-4CAA-A10D-406D26B56706}" type="slidenum">
              <a:rPr lang="en-GB" smtClean="0"/>
              <a:t>7</a:t>
            </a:fld>
            <a:endParaRPr lang="en-GB"/>
          </a:p>
        </p:txBody>
      </p:sp>
    </p:spTree>
    <p:extLst>
      <p:ext uri="{BB962C8B-B14F-4D97-AF65-F5344CB8AC3E}">
        <p14:creationId xmlns:p14="http://schemas.microsoft.com/office/powerpoint/2010/main" val="1664037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you select to add existing Power BI report/dataset you will be prompted to select “from Dataverse” or “From Power BI”. If you already created Power BI components, they will show up “from Dataverse”. When you add “from Power BI” the report and dataset are imported into Dataverse.</a:t>
            </a:r>
            <a:endParaRPr lang="LID4096"/>
          </a:p>
        </p:txBody>
      </p:sp>
      <p:sp>
        <p:nvSpPr>
          <p:cNvPr id="4" name="Slide Number Placeholder 3"/>
          <p:cNvSpPr>
            <a:spLocks noGrp="1"/>
          </p:cNvSpPr>
          <p:nvPr>
            <p:ph type="sldNum" sz="quarter" idx="5"/>
          </p:nvPr>
        </p:nvSpPr>
        <p:spPr/>
        <p:txBody>
          <a:bodyPr/>
          <a:lstStyle/>
          <a:p>
            <a:fld id="{6F609DCD-38B9-4CAA-A10D-406D26B56706}" type="slidenum">
              <a:rPr lang="en-GB" smtClean="0"/>
              <a:t>8</a:t>
            </a:fld>
            <a:endParaRPr lang="en-GB"/>
          </a:p>
        </p:txBody>
      </p:sp>
    </p:spTree>
    <p:extLst>
      <p:ext uri="{BB962C8B-B14F-4D97-AF65-F5344CB8AC3E}">
        <p14:creationId xmlns:p14="http://schemas.microsoft.com/office/powerpoint/2010/main" val="448185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add the Power BI to Dataverse, in case an environment workspace isn’t already created a dedicated Power BI workspace will be created and the report &amp; dataset will be imported to this dedicated workspace. We also developed permission sync which will give permission to perform operation on the workspace to users that have the appropriate roles in the Dataverse environment.</a:t>
            </a:r>
          </a:p>
        </p:txBody>
      </p:sp>
      <p:sp>
        <p:nvSpPr>
          <p:cNvPr id="4" name="Slide Number Placeholder 3"/>
          <p:cNvSpPr>
            <a:spLocks noGrp="1"/>
          </p:cNvSpPr>
          <p:nvPr>
            <p:ph type="sldNum" sz="quarter" idx="5"/>
          </p:nvPr>
        </p:nvSpPr>
        <p:spPr/>
        <p:txBody>
          <a:bodyPr/>
          <a:lstStyle/>
          <a:p>
            <a:fld id="{6F609DCD-38B9-4CAA-A10D-406D26B56706}" type="slidenum">
              <a:rPr lang="en-GB" smtClean="0"/>
              <a:t>9</a:t>
            </a:fld>
            <a:endParaRPr lang="en-GB"/>
          </a:p>
        </p:txBody>
      </p:sp>
    </p:spTree>
    <p:extLst>
      <p:ext uri="{BB962C8B-B14F-4D97-AF65-F5344CB8AC3E}">
        <p14:creationId xmlns:p14="http://schemas.microsoft.com/office/powerpoint/2010/main" val="378207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any ISV can now release apps on app source that include Power BI as the content is part of the solution ZIP</a:t>
            </a:r>
          </a:p>
          <a:p>
            <a:endParaRPr lang="en-US"/>
          </a:p>
        </p:txBody>
      </p:sp>
      <p:sp>
        <p:nvSpPr>
          <p:cNvPr id="4" name="Slide Number Placeholder 3"/>
          <p:cNvSpPr>
            <a:spLocks noGrp="1"/>
          </p:cNvSpPr>
          <p:nvPr>
            <p:ph type="sldNum" sz="quarter" idx="5"/>
          </p:nvPr>
        </p:nvSpPr>
        <p:spPr/>
        <p:txBody>
          <a:bodyPr/>
          <a:lstStyle/>
          <a:p>
            <a:fld id="{6F609DCD-38B9-4CAA-A10D-406D26B56706}" type="slidenum">
              <a:rPr lang="en-GB" smtClean="0"/>
              <a:t>10</a:t>
            </a:fld>
            <a:endParaRPr lang="en-GB"/>
          </a:p>
        </p:txBody>
      </p:sp>
    </p:spTree>
    <p:extLst>
      <p:ext uri="{BB962C8B-B14F-4D97-AF65-F5344CB8AC3E}">
        <p14:creationId xmlns:p14="http://schemas.microsoft.com/office/powerpoint/2010/main" val="1908180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Dataverse and the dedicated Power BI workspace can be synced – and if for example you make changed to a managed component removing unmanaged customization will revert the Power BI report/dataset back to the managed version.</a:t>
            </a:r>
            <a:endParaRPr lang="LID4096"/>
          </a:p>
          <a:p>
            <a:endParaRPr lang="LID4096"/>
          </a:p>
        </p:txBody>
      </p:sp>
      <p:sp>
        <p:nvSpPr>
          <p:cNvPr id="4" name="Slide Number Placeholder 3"/>
          <p:cNvSpPr>
            <a:spLocks noGrp="1"/>
          </p:cNvSpPr>
          <p:nvPr>
            <p:ph type="sldNum" sz="quarter" idx="5"/>
          </p:nvPr>
        </p:nvSpPr>
        <p:spPr/>
        <p:txBody>
          <a:bodyPr/>
          <a:lstStyle/>
          <a:p>
            <a:fld id="{6F609DCD-38B9-4CAA-A10D-406D26B56706}" type="slidenum">
              <a:rPr lang="en-GB" smtClean="0"/>
              <a:t>11</a:t>
            </a:fld>
            <a:endParaRPr lang="en-GB"/>
          </a:p>
        </p:txBody>
      </p:sp>
    </p:spTree>
    <p:extLst>
      <p:ext uri="{BB962C8B-B14F-4D97-AF65-F5344CB8AC3E}">
        <p14:creationId xmlns:p14="http://schemas.microsoft.com/office/powerpoint/2010/main" val="1211940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recap: for each Dataverse environment </a:t>
            </a:r>
            <a:endParaRPr lang="LID4096"/>
          </a:p>
        </p:txBody>
      </p:sp>
      <p:sp>
        <p:nvSpPr>
          <p:cNvPr id="4" name="Slide Number Placeholder 3"/>
          <p:cNvSpPr>
            <a:spLocks noGrp="1"/>
          </p:cNvSpPr>
          <p:nvPr>
            <p:ph type="sldNum" sz="quarter" idx="5"/>
          </p:nvPr>
        </p:nvSpPr>
        <p:spPr/>
        <p:txBody>
          <a:bodyPr/>
          <a:lstStyle/>
          <a:p>
            <a:fld id="{6F609DCD-38B9-4CAA-A10D-406D26B56706}" type="slidenum">
              <a:rPr lang="en-GB" smtClean="0"/>
              <a:t>13</a:t>
            </a:fld>
            <a:endParaRPr lang="en-GB"/>
          </a:p>
        </p:txBody>
      </p:sp>
    </p:spTree>
    <p:extLst>
      <p:ext uri="{BB962C8B-B14F-4D97-AF65-F5344CB8AC3E}">
        <p14:creationId xmlns:p14="http://schemas.microsoft.com/office/powerpoint/2010/main" val="22685512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9.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0.jpe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Master" Target="../slideMasters/slideMaster2.xml"/><Relationship Id="rId6" Type="http://schemas.openxmlformats.org/officeDocument/2006/relationships/image" Target="../media/image36.emf"/><Relationship Id="rId5" Type="http://schemas.openxmlformats.org/officeDocument/2006/relationships/image" Target="../media/image35.png"/><Relationship Id="rId4" Type="http://schemas.openxmlformats.org/officeDocument/2006/relationships/image" Target="../media/image34.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Master" Target="../slideMasters/slideMaster2.xml"/><Relationship Id="rId5" Type="http://schemas.openxmlformats.org/officeDocument/2006/relationships/image" Target="../media/image40.png"/><Relationship Id="rId4" Type="http://schemas.openxmlformats.org/officeDocument/2006/relationships/image" Target="../media/image39.emf"/></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jpeg"/><Relationship Id="rId3" Type="http://schemas.openxmlformats.org/officeDocument/2006/relationships/image" Target="../media/image42.emf"/><Relationship Id="rId7" Type="http://schemas.openxmlformats.org/officeDocument/2006/relationships/image" Target="../media/image46.png"/><Relationship Id="rId12" Type="http://schemas.openxmlformats.org/officeDocument/2006/relationships/image" Target="../media/image51.jpeg"/><Relationship Id="rId2" Type="http://schemas.openxmlformats.org/officeDocument/2006/relationships/image" Target="../media/image41.emf"/><Relationship Id="rId16" Type="http://schemas.openxmlformats.org/officeDocument/2006/relationships/image" Target="../media/image55.jpeg"/><Relationship Id="rId1" Type="http://schemas.openxmlformats.org/officeDocument/2006/relationships/slideMaster" Target="../slideMasters/slideMaster2.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emf"/><Relationship Id="rId15" Type="http://schemas.openxmlformats.org/officeDocument/2006/relationships/image" Target="../media/image54.png"/><Relationship Id="rId10" Type="http://schemas.openxmlformats.org/officeDocument/2006/relationships/image" Target="../media/image49.jpeg"/><Relationship Id="rId4" Type="http://schemas.openxmlformats.org/officeDocument/2006/relationships/image" Target="../media/image43.emf"/><Relationship Id="rId9" Type="http://schemas.openxmlformats.org/officeDocument/2006/relationships/image" Target="../media/image48.jpeg"/><Relationship Id="rId14" Type="http://schemas.openxmlformats.org/officeDocument/2006/relationships/image" Target="../media/image53.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91919"/>
        </a:solid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6C3CED3F-8D61-4F86-AB9E-4C7510D343DC}"/>
              </a:ext>
              <a:ext uri="{C183D7F6-B498-43B3-948B-1728B52AA6E4}">
                <adec:decorative xmlns:adec="http://schemas.microsoft.com/office/drawing/2017/decorative" val="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620718" y="292100"/>
            <a:ext cx="6277596" cy="6272214"/>
          </a:xfrm>
          <a:prstGeom prst="rect">
            <a:avLst/>
          </a:prstGeom>
        </p:spPr>
      </p:pic>
      <p:pic>
        <p:nvPicPr>
          <p:cNvPr id="12" name="Graphic 11" descr="Power BI logo">
            <a:extLst>
              <a:ext uri="{FF2B5EF4-FFF2-40B4-BE49-F238E27FC236}">
                <a16:creationId xmlns:a16="http://schemas.microsoft.com/office/drawing/2014/main" id="{62C01AA1-4CDF-4CD3-A3D2-3B1D5E4E261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86087" y="384479"/>
            <a:ext cx="453222" cy="453222"/>
          </a:xfrm>
          <a:prstGeom prst="rect">
            <a:avLst/>
          </a:prstGeom>
        </p:spPr>
      </p:pic>
    </p:spTree>
    <p:extLst>
      <p:ext uri="{BB962C8B-B14F-4D97-AF65-F5344CB8AC3E}">
        <p14:creationId xmlns:p14="http://schemas.microsoft.com/office/powerpoint/2010/main" val="86034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7142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0163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2440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accent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161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accent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accent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accent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48886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accent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49506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accent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05866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0154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4441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1843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191919"/>
        </a:solid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a:extLst>
              <a:ext uri="{FF2B5EF4-FFF2-40B4-BE49-F238E27FC236}">
                <a16:creationId xmlns:a16="http://schemas.microsoft.com/office/drawing/2014/main" id="{EB863A15-0520-4333-8B37-A14C6A14FB7F}"/>
              </a:ext>
              <a:ext uri="{C183D7F6-B498-43B3-948B-1728B52AA6E4}">
                <adec:decorative xmlns:adec="http://schemas.microsoft.com/office/drawing/2017/decorative" val="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625886" y="292893"/>
            <a:ext cx="6272427" cy="6272213"/>
          </a:xfrm>
          <a:prstGeom prst="rect">
            <a:avLst/>
          </a:prstGeom>
        </p:spPr>
      </p:pic>
      <p:pic>
        <p:nvPicPr>
          <p:cNvPr id="8" name="Graphic 7" descr="Power BI logo">
            <a:extLst>
              <a:ext uri="{FF2B5EF4-FFF2-40B4-BE49-F238E27FC236}">
                <a16:creationId xmlns:a16="http://schemas.microsoft.com/office/drawing/2014/main" id="{20CB6F86-3772-4C98-9F10-06234C3CA90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86087" y="384479"/>
            <a:ext cx="453222" cy="453222"/>
          </a:xfrm>
          <a:prstGeom prst="rect">
            <a:avLst/>
          </a:prstGeom>
        </p:spPr>
      </p:pic>
    </p:spTree>
    <p:extLst>
      <p:ext uri="{BB962C8B-B14F-4D97-AF65-F5344CB8AC3E}">
        <p14:creationId xmlns:p14="http://schemas.microsoft.com/office/powerpoint/2010/main" val="1546734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1710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9028BF-2471-4AF2-B683-65EB89A2AC88}"/>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icture Placeholder 8">
            <a:extLst>
              <a:ext uri="{FF2B5EF4-FFF2-40B4-BE49-F238E27FC236}">
                <a16:creationId xmlns:a16="http://schemas.microsoft.com/office/drawing/2014/main" id="{FA475647-51C5-45E7-8CB9-398831CBA4A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3" name="Title 1">
            <a:extLst>
              <a:ext uri="{FF2B5EF4-FFF2-40B4-BE49-F238E27FC236}">
                <a16:creationId xmlns:a16="http://schemas.microsoft.com/office/drawing/2014/main" id="{850F6527-C351-4344-91F4-A8ABE8EAA1C1}"/>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8209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1895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06619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ocial Slat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22099"/>
            <a:ext cx="5680457" cy="492443"/>
          </a:xfrm>
        </p:spPr>
        <p:txBody>
          <a:bodyPr/>
          <a:lstStyle>
            <a:lvl1pPr>
              <a:defRPr sz="3200"/>
            </a:lvl1pPr>
          </a:lstStyle>
          <a:p>
            <a:r>
              <a:rPr lang="en-US"/>
              <a:t>Click to edit Master title style</a:t>
            </a:r>
          </a:p>
        </p:txBody>
      </p:sp>
      <p:sp>
        <p:nvSpPr>
          <p:cNvPr id="4" name="TextBox 3">
            <a:extLst>
              <a:ext uri="{FF2B5EF4-FFF2-40B4-BE49-F238E27FC236}">
                <a16:creationId xmlns:a16="http://schemas.microsoft.com/office/drawing/2014/main" id="{0E6050BB-964B-4D93-9866-8FEB33BAE578}"/>
              </a:ext>
            </a:extLst>
          </p:cNvPr>
          <p:cNvSpPr txBox="1"/>
          <p:nvPr userDrawn="1"/>
        </p:nvSpPr>
        <p:spPr>
          <a:xfrm>
            <a:off x="584928" y="2167895"/>
            <a:ext cx="3489232" cy="369332"/>
          </a:xfrm>
          <a:prstGeom prst="rect">
            <a:avLst/>
          </a:prstGeom>
          <a:noFill/>
        </p:spPr>
        <p:txBody>
          <a:bodyPr wrap="square" lIns="0" tIns="0" rIns="0" bIns="0" rtlCol="0">
            <a:spAutoFit/>
          </a:bodyPr>
          <a:lstStyle/>
          <a:p>
            <a:r>
              <a:rPr lang="en-US" sz="2400">
                <a:solidFill>
                  <a:schemeClr val="accent1"/>
                </a:solidFill>
                <a:latin typeface="Segoe UI Semibold"/>
              </a:rPr>
              <a:t>Webinar</a:t>
            </a:r>
          </a:p>
        </p:txBody>
      </p:sp>
      <p:pic>
        <p:nvPicPr>
          <p:cNvPr id="5" name="Graphic 4" descr="Microsoft Power Platform logo">
            <a:extLst>
              <a:ext uri="{FF2B5EF4-FFF2-40B4-BE49-F238E27FC236}">
                <a16:creationId xmlns:a16="http://schemas.microsoft.com/office/drawing/2014/main" id="{4F7824E1-86FB-4A7F-9160-BE6425FC93A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6" name="TextBox 2">
            <a:extLst>
              <a:ext uri="{FF2B5EF4-FFF2-40B4-BE49-F238E27FC236}">
                <a16:creationId xmlns:a16="http://schemas.microsoft.com/office/drawing/2014/main" id="{D77C05C4-94B3-49B7-9EAE-CD10BD64AF21}"/>
              </a:ext>
            </a:extLst>
          </p:cNvPr>
          <p:cNvSpPr txBox="1"/>
          <p:nvPr userDrawn="1"/>
        </p:nvSpPr>
        <p:spPr>
          <a:xfrm>
            <a:off x="584200" y="5974348"/>
            <a:ext cx="3111063" cy="338554"/>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2200">
                <a:solidFill>
                  <a:schemeClr val="accent1"/>
                </a:solidFill>
                <a:latin typeface="Segoe UI Semibold"/>
              </a:rPr>
              <a:t>Power BI</a:t>
            </a:r>
          </a:p>
        </p:txBody>
      </p:sp>
    </p:spTree>
    <p:extLst>
      <p:ext uri="{BB962C8B-B14F-4D97-AF65-F5344CB8AC3E}">
        <p14:creationId xmlns:p14="http://schemas.microsoft.com/office/powerpoint/2010/main" val="3398835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47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2220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17730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771817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7482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rgbClr val="191919"/>
        </a:solid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0" name="Picture 9">
            <a:extLst>
              <a:ext uri="{FF2B5EF4-FFF2-40B4-BE49-F238E27FC236}">
                <a16:creationId xmlns:a16="http://schemas.microsoft.com/office/drawing/2014/main" id="{66DEF558-C76E-4F39-891F-A119A7651902}"/>
              </a:ext>
              <a:ext uri="{C183D7F6-B498-43B3-948B-1728B52AA6E4}">
                <adec:decorative xmlns:adec="http://schemas.microsoft.com/office/drawing/2017/decorative" val="1"/>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634446" y="292100"/>
            <a:ext cx="6263867" cy="6272213"/>
          </a:xfrm>
          <a:prstGeom prst="rect">
            <a:avLst/>
          </a:prstGeom>
        </p:spPr>
      </p:pic>
      <p:pic>
        <p:nvPicPr>
          <p:cNvPr id="8" name="Graphic 7" descr="Power BI logo">
            <a:extLst>
              <a:ext uri="{FF2B5EF4-FFF2-40B4-BE49-F238E27FC236}">
                <a16:creationId xmlns:a16="http://schemas.microsoft.com/office/drawing/2014/main" id="{A643EBAF-58CB-4447-8EE1-9DC4B1FEE82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86087" y="384479"/>
            <a:ext cx="453222" cy="453222"/>
          </a:xfrm>
          <a:prstGeom prst="rect">
            <a:avLst/>
          </a:prstGeom>
        </p:spPr>
      </p:pic>
    </p:spTree>
    <p:extLst>
      <p:ext uri="{BB962C8B-B14F-4D97-AF65-F5344CB8AC3E}">
        <p14:creationId xmlns:p14="http://schemas.microsoft.com/office/powerpoint/2010/main" val="2545993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094435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647919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04272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3844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2470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5772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9686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92411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6202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49040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D433EB52-E944-4EC9-A5D4-4EA4936C7B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9" name="Title 1"/>
          <p:cNvSpPr>
            <a:spLocks noGrp="1"/>
          </p:cNvSpPr>
          <p:nvPr>
            <p:ph type="title" hasCustomPrompt="1"/>
          </p:nvPr>
        </p:nvSpPr>
        <p:spPr>
          <a:xfrm>
            <a:off x="584200" y="2979778"/>
            <a:ext cx="8384702" cy="553998"/>
          </a:xfrm>
          <a:noFill/>
        </p:spPr>
        <p:txBody>
          <a:bodyPr wrap="square" lIns="0" tIns="0" rIns="0" bIns="0" anchor="b" anchorCtr="0">
            <a:spAutoFit/>
          </a:bodyPr>
          <a:lstStyle>
            <a:lvl1pPr>
              <a:defRPr lang="en-US" sz="3600" b="0" kern="1200" cap="none" spc="-50" baseline="0" dirty="0">
                <a:ln w="3175">
                  <a:noFill/>
                </a:ln>
                <a:solidFill>
                  <a:schemeClr val="accent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838470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Graphic 7" descr="Power BI logo">
            <a:extLst>
              <a:ext uri="{FF2B5EF4-FFF2-40B4-BE49-F238E27FC236}">
                <a16:creationId xmlns:a16="http://schemas.microsoft.com/office/drawing/2014/main" id="{80C27DBA-9216-4BD4-AB18-F6E47190E20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186087" y="384479"/>
            <a:ext cx="453222" cy="453222"/>
          </a:xfrm>
          <a:prstGeom prst="rect">
            <a:avLst/>
          </a:prstGeom>
        </p:spPr>
      </p:pic>
    </p:spTree>
    <p:extLst>
      <p:ext uri="{BB962C8B-B14F-4D97-AF65-F5344CB8AC3E}">
        <p14:creationId xmlns:p14="http://schemas.microsoft.com/office/powerpoint/2010/main" val="3007432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794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4948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4957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8484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7198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5031956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6434335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70170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71649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7386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31862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271810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83809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83809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89792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1946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049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3" name="Picture 2" descr="A picture containing scene, way, road, track&#10;&#10;Description automatically generated">
            <a:extLst>
              <a:ext uri="{FF2B5EF4-FFF2-40B4-BE49-F238E27FC236}">
                <a16:creationId xmlns:a16="http://schemas.microsoft.com/office/drawing/2014/main" id="{69AD65A3-CFCE-4973-8C9E-3DDE294F3AEA}"/>
              </a:ext>
            </a:extLst>
          </p:cNvPr>
          <p:cNvPicPr>
            <a:picLocks noChangeAspect="1"/>
          </p:cNvPicPr>
          <p:nvPr userDrawn="1"/>
        </p:nvPicPr>
        <p:blipFill rotWithShape="1">
          <a:blip r:embed="rId2"/>
          <a:srcRect t="34113" b="28387"/>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AE27D6E-8447-404C-B00D-98142E8B5E5D}"/>
              </a:ext>
            </a:extLst>
          </p:cNvPr>
          <p:cNvSpPr/>
          <p:nvPr userDrawn="1"/>
        </p:nvSpPr>
        <p:spPr bwMode="auto">
          <a:xfrm>
            <a:off x="0" y="0"/>
            <a:ext cx="12192000" cy="6857999"/>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BB04438-F5FD-4E83-81C9-EE7B07B1993E}"/>
              </a:ext>
            </a:extLst>
          </p:cNvPr>
          <p:cNvSpPr txBox="1"/>
          <p:nvPr userDrawn="1"/>
        </p:nvSpPr>
        <p:spPr>
          <a:xfrm>
            <a:off x="602343" y="2875002"/>
            <a:ext cx="10987314" cy="1107996"/>
          </a:xfrm>
          <a:prstGeom prst="rect">
            <a:avLst/>
          </a:prstGeom>
          <a:noFill/>
        </p:spPr>
        <p:txBody>
          <a:bodyPr wrap="square" lIns="0" tIns="0" rIns="0" bIns="0" rtlCol="0">
            <a:spAutoFit/>
          </a:bodyPr>
          <a:lstStyle/>
          <a:p>
            <a:pPr algn="ctr"/>
            <a:r>
              <a:rPr lang="en-US" sz="7200">
                <a:gradFill>
                  <a:gsLst>
                    <a:gs pos="2917">
                      <a:srgbClr val="FFFFFF"/>
                    </a:gs>
                    <a:gs pos="30000">
                      <a:srgbClr val="FFFFFF"/>
                    </a:gs>
                  </a:gsLst>
                  <a:lin ang="5400000" scaled="0"/>
                </a:gradFill>
                <a:latin typeface="Segoe UI Semibold"/>
              </a:rPr>
              <a:t>Q&amp;A</a:t>
            </a:r>
          </a:p>
        </p:txBody>
      </p:sp>
    </p:spTree>
    <p:extLst>
      <p:ext uri="{BB962C8B-B14F-4D97-AF65-F5344CB8AC3E}">
        <p14:creationId xmlns:p14="http://schemas.microsoft.com/office/powerpoint/2010/main" val="1505578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4.375E-6 4.44444E-6 L 4.375E-6 0.08078 " pathEditMode="relative" rAng="0" ptsTypes="AA">
                                      <p:cBhvr>
                                        <p:cTn id="9" dur="500" spd="-100000" fill="hold"/>
                                        <p:tgtEl>
                                          <p:spTgt spid="1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7883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3195217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rgbClr val="FF00FE"/>
                </a:solidFill>
              </a:defRPr>
            </a:lvl1pPr>
          </a:lstStyle>
          <a:p>
            <a:r>
              <a:rPr lang="en-US"/>
              <a:t>Click to edit Master title style</a:t>
            </a:r>
          </a:p>
        </p:txBody>
      </p:sp>
    </p:spTree>
    <p:extLst>
      <p:ext uri="{BB962C8B-B14F-4D97-AF65-F5344CB8AC3E}">
        <p14:creationId xmlns:p14="http://schemas.microsoft.com/office/powerpoint/2010/main" val="26536093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6B980C-BE46-4044-9DAA-BF19F9A019F9}"/>
              </a:ext>
            </a:extLst>
          </p:cNvPr>
          <p:cNvSpPr/>
          <p:nvPr userDrawn="1"/>
        </p:nvSpPr>
        <p:spPr>
          <a:xfrm>
            <a:off x="0" y="-7589"/>
            <a:ext cx="12192000" cy="12233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C01CB6-F36D-421A-BE1B-AA6360FDE1DB}"/>
              </a:ext>
            </a:extLst>
          </p:cNvPr>
          <p:cNvSpPr>
            <a:spLocks noGrp="1"/>
          </p:cNvSpPr>
          <p:nvPr>
            <p:ph idx="1"/>
          </p:nvPr>
        </p:nvSpPr>
        <p:spPr>
          <a:xfrm>
            <a:off x="442765" y="1427043"/>
            <a:ext cx="11306469" cy="4375121"/>
          </a:xfrm>
        </p:spPr>
        <p:txBody>
          <a:bodyPr/>
          <a:lstStyle>
            <a:lvl1pPr>
              <a:defRPr>
                <a:latin typeface="Segoe UI" panose="020B0502040204020203" pitchFamily="34" charset="0"/>
                <a:cs typeface="Segoe UI" panose="020B0502040204020203" pitchFamily="34" charset="0"/>
              </a:defRPr>
            </a:lvl1pPr>
            <a:lvl2pPr marL="457200" indent="-401638">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52CA22-57FB-4ACE-A90A-7EDC448E475F}"/>
              </a:ext>
            </a:extLst>
          </p:cNvPr>
          <p:cNvSpPr>
            <a:spLocks noGrp="1"/>
          </p:cNvSpPr>
          <p:nvPr>
            <p:ph type="dt" sz="half" idx="10"/>
          </p:nvPr>
        </p:nvSpPr>
        <p:spPr/>
        <p:txBody>
          <a:bodyPr/>
          <a:lstStyle/>
          <a:p>
            <a:fld id="{67A48338-834B-435E-B0BA-967BFA92FDC1}" type="datetimeFigureOut">
              <a:rPr lang="en-US" smtClean="0"/>
              <a:t>11/29/2022</a:t>
            </a:fld>
            <a:endParaRPr lang="en-US"/>
          </a:p>
        </p:txBody>
      </p:sp>
      <p:sp>
        <p:nvSpPr>
          <p:cNvPr id="5" name="Footer Placeholder 4">
            <a:extLst>
              <a:ext uri="{FF2B5EF4-FFF2-40B4-BE49-F238E27FC236}">
                <a16:creationId xmlns:a16="http://schemas.microsoft.com/office/drawing/2014/main" id="{A6716086-939C-4876-965B-C9955562D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BCEF9-EE38-48AE-8117-853C6F6EE495}"/>
              </a:ext>
            </a:extLst>
          </p:cNvPr>
          <p:cNvSpPr>
            <a:spLocks noGrp="1"/>
          </p:cNvSpPr>
          <p:nvPr>
            <p:ph type="sldNum" sz="quarter" idx="12"/>
          </p:nvPr>
        </p:nvSpPr>
        <p:spPr/>
        <p:txBody>
          <a:bodyPr/>
          <a:lstStyle/>
          <a:p>
            <a:fld id="{E23B3628-F445-4F0C-AEFC-EAFFFC99D344}" type="slidenum">
              <a:rPr lang="en-US" smtClean="0"/>
              <a:t>‹#›</a:t>
            </a:fld>
            <a:endParaRPr lang="en-US"/>
          </a:p>
        </p:txBody>
      </p:sp>
      <p:sp>
        <p:nvSpPr>
          <p:cNvPr id="10" name="Rectangle 9">
            <a:extLst>
              <a:ext uri="{FF2B5EF4-FFF2-40B4-BE49-F238E27FC236}">
                <a16:creationId xmlns:a16="http://schemas.microsoft.com/office/drawing/2014/main" id="{808C9CF0-64BD-467C-94D1-F640F06BD293}"/>
              </a:ext>
            </a:extLst>
          </p:cNvPr>
          <p:cNvSpPr/>
          <p:nvPr userDrawn="1"/>
        </p:nvSpPr>
        <p:spPr>
          <a:xfrm>
            <a:off x="0" y="-15612"/>
            <a:ext cx="12192000" cy="132690"/>
          </a:xfrm>
          <a:prstGeom prst="rect">
            <a:avLst/>
          </a:prstGeom>
          <a:solidFill>
            <a:srgbClr val="E7C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4F1A98E-057D-4E3D-8698-60C660A7A74B}"/>
              </a:ext>
            </a:extLst>
          </p:cNvPr>
          <p:cNvSpPr>
            <a:spLocks noGrp="1"/>
          </p:cNvSpPr>
          <p:nvPr>
            <p:ph type="title"/>
          </p:nvPr>
        </p:nvSpPr>
        <p:spPr>
          <a:xfrm>
            <a:off x="1456508" y="136525"/>
            <a:ext cx="9897291" cy="1079237"/>
          </a:xfrm>
          <a:prstGeom prst="rect">
            <a:avLst/>
          </a:prstGeo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pic>
        <p:nvPicPr>
          <p:cNvPr id="2" name="Picture 1" descr="Icon&#10;&#10;Description automatically generated">
            <a:extLst>
              <a:ext uri="{FF2B5EF4-FFF2-40B4-BE49-F238E27FC236}">
                <a16:creationId xmlns:a16="http://schemas.microsoft.com/office/drawing/2014/main" id="{4056DE95-C97C-4A59-98CA-E0576F7A65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760" y="350093"/>
            <a:ext cx="466453" cy="615103"/>
          </a:xfrm>
          <a:prstGeom prst="rect">
            <a:avLst/>
          </a:prstGeom>
        </p:spPr>
      </p:pic>
    </p:spTree>
    <p:extLst>
      <p:ext uri="{BB962C8B-B14F-4D97-AF65-F5344CB8AC3E}">
        <p14:creationId xmlns:p14="http://schemas.microsoft.com/office/powerpoint/2010/main" val="18233060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bg2"/>
                </a:solidFill>
                <a:effectLst>
                  <a:outerShdw blurRad="38100" dist="38100" dir="2700000" algn="tl">
                    <a:schemeClr val="tx2">
                      <a:alpha val="43000"/>
                    </a:schemeClr>
                  </a:outerShdw>
                </a:effectLst>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solidFill>
                  <a:schemeClr val="bg2"/>
                </a:solidFill>
                <a:latin typeface="Calibri Light" pitchFamily="34" charset="0"/>
                <a:cs typeface="Segoe UI" pitchFamily="34" charset="0"/>
              </a:defRPr>
            </a:lvl1pPr>
          </a:lstStyle>
          <a:p>
            <a:r>
              <a:rPr lang="en-US"/>
              <a:t>Click to edit Master subtitle style</a:t>
            </a:r>
          </a:p>
        </p:txBody>
      </p:sp>
      <p:pic>
        <p:nvPicPr>
          <p:cNvPr id="2" name="Picture 1">
            <a:extLst>
              <a:ext uri="{FF2B5EF4-FFF2-40B4-BE49-F238E27FC236}">
                <a16:creationId xmlns:a16="http://schemas.microsoft.com/office/drawing/2014/main" id="{8DC4B8F6-5487-B489-8B07-886671DD20DD}"/>
              </a:ext>
            </a:extLst>
          </p:cNvPr>
          <p:cNvPicPr>
            <a:picLocks noChangeAspect="1"/>
          </p:cNvPicPr>
          <p:nvPr userDrawn="1"/>
        </p:nvPicPr>
        <p:blipFill rotWithShape="1">
          <a:blip r:embed="rId2"/>
          <a:srcRect l="15447" t="49743" r="11383"/>
          <a:stretch/>
        </p:blipFill>
        <p:spPr>
          <a:xfrm>
            <a:off x="0" y="0"/>
            <a:ext cx="12192000" cy="6858000"/>
          </a:xfrm>
          <a:prstGeom prst="rect">
            <a:avLst/>
          </a:prstGeom>
        </p:spPr>
      </p:pic>
      <p:pic>
        <p:nvPicPr>
          <p:cNvPr id="3" name="Graphic 2">
            <a:extLst>
              <a:ext uri="{FF2B5EF4-FFF2-40B4-BE49-F238E27FC236}">
                <a16:creationId xmlns:a16="http://schemas.microsoft.com/office/drawing/2014/main" id="{04C85E33-CE6B-5BB5-BA26-DB4D87075468}"/>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72000" y="3124200"/>
            <a:ext cx="1219200" cy="1073752"/>
          </a:xfrm>
          <a:prstGeom prst="rect">
            <a:avLst/>
          </a:prstGeom>
        </p:spPr>
      </p:pic>
      <p:pic>
        <p:nvPicPr>
          <p:cNvPr id="5" name="Picture 4">
            <a:extLst>
              <a:ext uri="{FF2B5EF4-FFF2-40B4-BE49-F238E27FC236}">
                <a16:creationId xmlns:a16="http://schemas.microsoft.com/office/drawing/2014/main" id="{397B5B6E-C066-01E7-A657-900DCF7AF3F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09600" y="2006601"/>
            <a:ext cx="4673600" cy="1790289"/>
          </a:xfrm>
          <a:prstGeom prst="rect">
            <a:avLst/>
          </a:prstGeom>
        </p:spPr>
      </p:pic>
      <p:pic>
        <p:nvPicPr>
          <p:cNvPr id="6" name="Picture 5">
            <a:extLst>
              <a:ext uri="{FF2B5EF4-FFF2-40B4-BE49-F238E27FC236}">
                <a16:creationId xmlns:a16="http://schemas.microsoft.com/office/drawing/2014/main" id="{73DE7437-8ADF-0089-6BDB-17D8E9EB89EE}"/>
              </a:ext>
            </a:extLst>
          </p:cNvPr>
          <p:cNvPicPr>
            <a:picLocks noChangeAspect="1"/>
          </p:cNvPicPr>
          <p:nvPr userDrawn="1"/>
        </p:nvPicPr>
        <p:blipFill>
          <a:blip r:embed="rId6"/>
          <a:stretch>
            <a:fillRect/>
          </a:stretch>
        </p:blipFill>
        <p:spPr>
          <a:xfrm>
            <a:off x="-12569" y="6273800"/>
            <a:ext cx="6112933" cy="254000"/>
          </a:xfrm>
          <a:prstGeom prst="rect">
            <a:avLst/>
          </a:prstGeom>
        </p:spPr>
      </p:pic>
      <p:pic>
        <p:nvPicPr>
          <p:cNvPr id="7" name="Picture 6">
            <a:extLst>
              <a:ext uri="{FF2B5EF4-FFF2-40B4-BE49-F238E27FC236}">
                <a16:creationId xmlns:a16="http://schemas.microsoft.com/office/drawing/2014/main" id="{BDEDAFF7-7611-B086-5489-DD1D1AA3FA45}"/>
              </a:ext>
            </a:extLst>
          </p:cNvPr>
          <p:cNvPicPr>
            <a:picLocks noChangeAspect="1"/>
          </p:cNvPicPr>
          <p:nvPr userDrawn="1"/>
        </p:nvPicPr>
        <p:blipFill>
          <a:blip r:embed="rId6"/>
          <a:stretch>
            <a:fillRect/>
          </a:stretch>
        </p:blipFill>
        <p:spPr>
          <a:xfrm>
            <a:off x="6146276" y="6273800"/>
            <a:ext cx="6112933" cy="254000"/>
          </a:xfrm>
          <a:prstGeom prst="rect">
            <a:avLst/>
          </a:prstGeom>
        </p:spPr>
      </p:pic>
    </p:spTree>
    <p:extLst>
      <p:ext uri="{BB962C8B-B14F-4D97-AF65-F5344CB8AC3E}">
        <p14:creationId xmlns:p14="http://schemas.microsoft.com/office/powerpoint/2010/main" val="36260599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1467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6626" rtl="0" eaLnBrk="1" fontAlgn="base" hangingPunct="1">
              <a:spcBef>
                <a:spcPct val="0"/>
              </a:spcBef>
              <a:spcAft>
                <a:spcPct val="0"/>
              </a:spcAft>
              <a:defRPr lang="en-US" sz="3733"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7570739"/>
      </p:ext>
    </p:extLst>
  </p:cSld>
  <p:clrMapOvr>
    <a:masterClrMapping/>
  </p:clrMapOvr>
  <p:transition>
    <p:fade/>
  </p:transition>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6626" rtl="0" eaLnBrk="1" fontAlgn="base" hangingPunct="1">
              <a:spcBef>
                <a:spcPct val="0"/>
              </a:spcBef>
              <a:spcAft>
                <a:spcPct val="0"/>
              </a:spcAft>
              <a:defRPr lang="en-US" sz="3867" b="1" dirty="0">
                <a:solidFill>
                  <a:srgbClr val="FF00FE"/>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25616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FE"/>
                </a:solidFill>
              </a:defRPr>
            </a:lvl1pPr>
          </a:lstStyle>
          <a:p>
            <a:r>
              <a:rPr lang="en-US"/>
              <a:t>Click to edit Master title style</a:t>
            </a:r>
          </a:p>
        </p:txBody>
      </p:sp>
      <p:sp>
        <p:nvSpPr>
          <p:cNvPr id="5" name="Text Placeholder 4"/>
          <p:cNvSpPr>
            <a:spLocks noGrp="1"/>
          </p:cNvSpPr>
          <p:nvPr>
            <p:ph type="body" sz="quarter" idx="10"/>
          </p:nvPr>
        </p:nvSpPr>
        <p:spPr>
          <a:xfrm>
            <a:off x="1981200" y="1600200"/>
            <a:ext cx="8229600" cy="3962400"/>
          </a:xfrm>
          <a:solidFill>
            <a:schemeClr val="accent1">
              <a:lumMod val="20000"/>
              <a:lumOff val="80000"/>
            </a:schemeClr>
          </a:solidFill>
          <a:ln w="9525">
            <a:noFill/>
          </a:ln>
        </p:spPr>
        <p:txBody>
          <a:bodyPr/>
          <a:lstStyle>
            <a:lvl1pPr>
              <a:buNone/>
              <a:defRPr sz="2533" b="0">
                <a:latin typeface="Calibri"/>
              </a:defRPr>
            </a:lvl1pPr>
          </a:lstStyle>
          <a:p>
            <a:pPr lvl="0"/>
            <a:r>
              <a:rPr lang="en-US"/>
              <a:t>Click to edit Master text styles</a:t>
            </a:r>
          </a:p>
        </p:txBody>
      </p:sp>
    </p:spTree>
    <p:extLst>
      <p:ext uri="{BB962C8B-B14F-4D97-AF65-F5344CB8AC3E}">
        <p14:creationId xmlns:p14="http://schemas.microsoft.com/office/powerpoint/2010/main" val="8662628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rgbClr val="FF00FE"/>
                </a:solidFill>
              </a:defRPr>
            </a:lvl1pPr>
          </a:lstStyle>
          <a:p>
            <a:r>
              <a:rPr lang="en-US"/>
              <a:t>Click to edit Master title style</a:t>
            </a:r>
          </a:p>
        </p:txBody>
      </p:sp>
    </p:spTree>
    <p:extLst>
      <p:ext uri="{BB962C8B-B14F-4D97-AF65-F5344CB8AC3E}">
        <p14:creationId xmlns:p14="http://schemas.microsoft.com/office/powerpoint/2010/main" val="221976344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rgbClr val="FF00FE"/>
                </a:solidFill>
              </a:defRPr>
            </a:lvl1pPr>
            <a:lvl2pPr marL="609570" indent="0">
              <a:buNone/>
              <a:defRPr sz="2400">
                <a:solidFill>
                  <a:schemeClr val="tx1">
                    <a:tint val="75000"/>
                  </a:schemeClr>
                </a:solidFill>
              </a:defRPr>
            </a:lvl2pPr>
            <a:lvl3pPr marL="1219140" indent="0">
              <a:buNone/>
              <a:defRPr sz="2133">
                <a:solidFill>
                  <a:schemeClr val="tx1">
                    <a:tint val="75000"/>
                  </a:schemeClr>
                </a:solidFill>
              </a:defRPr>
            </a:lvl3pPr>
            <a:lvl4pPr marL="1828709" indent="0">
              <a:buNone/>
              <a:defRPr sz="1867">
                <a:solidFill>
                  <a:schemeClr val="tx1">
                    <a:tint val="75000"/>
                  </a:schemeClr>
                </a:solidFill>
              </a:defRPr>
            </a:lvl4pPr>
            <a:lvl5pPr marL="2438278" indent="0">
              <a:buNone/>
              <a:defRPr sz="1867">
                <a:solidFill>
                  <a:schemeClr val="tx1">
                    <a:tint val="75000"/>
                  </a:schemeClr>
                </a:solidFill>
              </a:defRPr>
            </a:lvl5pPr>
            <a:lvl6pPr marL="3047848" indent="0">
              <a:buNone/>
              <a:defRPr sz="1867">
                <a:solidFill>
                  <a:schemeClr val="tx1">
                    <a:tint val="75000"/>
                  </a:schemeClr>
                </a:solidFill>
              </a:defRPr>
            </a:lvl6pPr>
            <a:lvl7pPr marL="3657418" indent="0">
              <a:buNone/>
              <a:defRPr sz="1867">
                <a:solidFill>
                  <a:schemeClr val="tx1">
                    <a:tint val="75000"/>
                  </a:schemeClr>
                </a:solidFill>
              </a:defRPr>
            </a:lvl7pPr>
            <a:lvl8pPr marL="4266987" indent="0">
              <a:buNone/>
              <a:defRPr sz="1867">
                <a:solidFill>
                  <a:schemeClr val="tx1">
                    <a:tint val="75000"/>
                  </a:schemeClr>
                </a:solidFill>
              </a:defRPr>
            </a:lvl8pPr>
            <a:lvl9pPr marL="4876557"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rgbClr val="FF00FE"/>
                </a:solidFill>
              </a:defRPr>
            </a:lvl1pPr>
          </a:lstStyle>
          <a:p>
            <a:r>
              <a:rPr lang="en-US"/>
              <a:t>Click to edit Master title style</a:t>
            </a:r>
          </a:p>
        </p:txBody>
      </p:sp>
    </p:spTree>
    <p:extLst>
      <p:ext uri="{BB962C8B-B14F-4D97-AF65-F5344CB8AC3E}">
        <p14:creationId xmlns:p14="http://schemas.microsoft.com/office/powerpoint/2010/main" val="19405230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rgbClr val="FF00FE"/>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499983"/>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rgbClr val="FF00FE"/>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56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5B99B5-359C-C4DB-5DE8-B58A4541F5F5}"/>
              </a:ext>
            </a:extLst>
          </p:cNvPr>
          <p:cNvSpPr/>
          <p:nvPr userDrawn="1"/>
        </p:nvSpPr>
        <p:spPr bwMode="auto">
          <a:xfrm>
            <a:off x="0" y="0"/>
            <a:ext cx="12192000" cy="1320800"/>
          </a:xfrm>
          <a:prstGeom prst="rect">
            <a:avLst/>
          </a:prstGeom>
          <a:solidFill>
            <a:srgbClr val="2FACEE"/>
          </a:solidFill>
          <a:ln w="9525" algn="ctr">
            <a:noFill/>
            <a:miter lim="800000"/>
            <a:headEnd/>
            <a:tailEnd/>
          </a:ln>
          <a:effectLst/>
        </p:spPr>
        <p:txBody>
          <a:bodyPr wrap="none" rtlCol="0" anchor="ctr"/>
          <a:lstStyle/>
          <a:p>
            <a:pPr algn="ctr"/>
            <a:endParaRPr lang="en-US" sz="2667">
              <a:latin typeface="Tekton Pro" pitchFamily="34" charset="0"/>
            </a:endParaRPr>
          </a:p>
        </p:txBody>
      </p:sp>
      <p:pic>
        <p:nvPicPr>
          <p:cNvPr id="4" name="Picture 3">
            <a:extLst>
              <a:ext uri="{FF2B5EF4-FFF2-40B4-BE49-F238E27FC236}">
                <a16:creationId xmlns:a16="http://schemas.microsoft.com/office/drawing/2014/main" id="{D45DD81B-A4E4-FA20-4E63-9F80AA29DA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239" t="5163" r="9782" b="87741"/>
          <a:stretch/>
        </p:blipFill>
        <p:spPr>
          <a:xfrm>
            <a:off x="2540000" y="2181"/>
            <a:ext cx="7924800" cy="958851"/>
          </a:xfrm>
          <a:prstGeom prst="rect">
            <a:avLst/>
          </a:prstGeom>
        </p:spPr>
      </p:pic>
      <p:sp>
        <p:nvSpPr>
          <p:cNvPr id="6" name="Rectangle 5">
            <a:extLst>
              <a:ext uri="{FF2B5EF4-FFF2-40B4-BE49-F238E27FC236}">
                <a16:creationId xmlns:a16="http://schemas.microsoft.com/office/drawing/2014/main" id="{9662D340-D81F-933D-DD3C-3CDC87A443BD}"/>
              </a:ext>
            </a:extLst>
          </p:cNvPr>
          <p:cNvSpPr/>
          <p:nvPr userDrawn="1"/>
        </p:nvSpPr>
        <p:spPr bwMode="auto">
          <a:xfrm>
            <a:off x="5588000" y="543284"/>
            <a:ext cx="3657600" cy="406400"/>
          </a:xfrm>
          <a:prstGeom prst="rect">
            <a:avLst/>
          </a:prstGeom>
          <a:solidFill>
            <a:srgbClr val="2FACEE"/>
          </a:solidFill>
          <a:ln w="9525" algn="ctr">
            <a:noFill/>
            <a:miter lim="800000"/>
            <a:headEnd/>
            <a:tailEnd/>
          </a:ln>
          <a:effectLst/>
        </p:spPr>
        <p:txBody>
          <a:bodyPr wrap="none" rtlCol="0" anchor="ctr"/>
          <a:lstStyle/>
          <a:p>
            <a:pPr algn="ctr"/>
            <a:endParaRPr lang="en-US" sz="2667">
              <a:latin typeface="Tekton Pro" pitchFamily="34" charset="0"/>
            </a:endParaRPr>
          </a:p>
        </p:txBody>
      </p:sp>
      <p:pic>
        <p:nvPicPr>
          <p:cNvPr id="5" name="Picture 4">
            <a:extLst>
              <a:ext uri="{FF2B5EF4-FFF2-40B4-BE49-F238E27FC236}">
                <a16:creationId xmlns:a16="http://schemas.microsoft.com/office/drawing/2014/main" id="{0FF6EBEF-1734-8CE5-7793-F9E8C184567C}"/>
              </a:ext>
            </a:extLst>
          </p:cNvPr>
          <p:cNvPicPr>
            <a:picLocks noChangeAspect="1"/>
          </p:cNvPicPr>
          <p:nvPr userDrawn="1"/>
        </p:nvPicPr>
        <p:blipFill>
          <a:blip r:embed="rId3"/>
          <a:stretch>
            <a:fillRect/>
          </a:stretch>
        </p:blipFill>
        <p:spPr>
          <a:xfrm>
            <a:off x="5583805" y="644418"/>
            <a:ext cx="3606800" cy="423333"/>
          </a:xfrm>
          <a:prstGeom prst="rect">
            <a:avLst/>
          </a:prstGeom>
        </p:spPr>
      </p:pic>
      <p:pic>
        <p:nvPicPr>
          <p:cNvPr id="7" name="Picture 6">
            <a:extLst>
              <a:ext uri="{FF2B5EF4-FFF2-40B4-BE49-F238E27FC236}">
                <a16:creationId xmlns:a16="http://schemas.microsoft.com/office/drawing/2014/main" id="{6BFA4B71-4AE6-A831-98B8-FFCB4D24379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601" t="13049" r="63332" b="49486"/>
          <a:stretch/>
        </p:blipFill>
        <p:spPr>
          <a:xfrm>
            <a:off x="1828801" y="1397000"/>
            <a:ext cx="3010539" cy="530860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0E79C8A3-039A-4F60-5B85-F73F3144A9A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40524" y="1644145"/>
            <a:ext cx="5029200" cy="4572000"/>
          </a:xfrm>
          <a:prstGeom prst="rect">
            <a:avLst/>
          </a:prstGeom>
        </p:spPr>
      </p:pic>
    </p:spTree>
    <p:extLst>
      <p:ext uri="{BB962C8B-B14F-4D97-AF65-F5344CB8AC3E}">
        <p14:creationId xmlns:p14="http://schemas.microsoft.com/office/powerpoint/2010/main" val="1543575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997420-7829-DDE8-94AD-C26422A95357}"/>
              </a:ext>
            </a:extLst>
          </p:cNvPr>
          <p:cNvPicPr>
            <a:picLocks noChangeAspect="1"/>
          </p:cNvPicPr>
          <p:nvPr userDrawn="1"/>
        </p:nvPicPr>
        <p:blipFill>
          <a:blip r:embed="rId2"/>
          <a:stretch>
            <a:fillRect/>
          </a:stretch>
        </p:blipFill>
        <p:spPr>
          <a:xfrm rot="10800000">
            <a:off x="-203200" y="-228599"/>
            <a:ext cx="12598400" cy="7315204"/>
          </a:xfrm>
          <a:prstGeom prst="rect">
            <a:avLst/>
          </a:prstGeom>
        </p:spPr>
      </p:pic>
      <p:pic>
        <p:nvPicPr>
          <p:cNvPr id="11" name="Picture 10">
            <a:extLst>
              <a:ext uri="{FF2B5EF4-FFF2-40B4-BE49-F238E27FC236}">
                <a16:creationId xmlns:a16="http://schemas.microsoft.com/office/drawing/2014/main" id="{67837B7C-C788-4A4D-2BBB-7D1F19B4C478}"/>
              </a:ext>
            </a:extLst>
          </p:cNvPr>
          <p:cNvPicPr>
            <a:picLocks noChangeAspect="1"/>
          </p:cNvPicPr>
          <p:nvPr userDrawn="1"/>
        </p:nvPicPr>
        <p:blipFill>
          <a:blip r:embed="rId3"/>
          <a:stretch>
            <a:fillRect/>
          </a:stretch>
        </p:blipFill>
        <p:spPr>
          <a:xfrm>
            <a:off x="7010401" y="584200"/>
            <a:ext cx="999935" cy="1193800"/>
          </a:xfrm>
          <a:prstGeom prst="rect">
            <a:avLst/>
          </a:prstGeom>
        </p:spPr>
      </p:pic>
      <p:pic>
        <p:nvPicPr>
          <p:cNvPr id="12" name="Picture 11">
            <a:extLst>
              <a:ext uri="{FF2B5EF4-FFF2-40B4-BE49-F238E27FC236}">
                <a16:creationId xmlns:a16="http://schemas.microsoft.com/office/drawing/2014/main" id="{4C1B54B0-F583-E564-F7D6-0C5DBCE75A9E}"/>
              </a:ext>
            </a:extLst>
          </p:cNvPr>
          <p:cNvPicPr>
            <a:picLocks noChangeAspect="1"/>
          </p:cNvPicPr>
          <p:nvPr userDrawn="1"/>
        </p:nvPicPr>
        <p:blipFill>
          <a:blip r:embed="rId4"/>
          <a:stretch>
            <a:fillRect/>
          </a:stretch>
        </p:blipFill>
        <p:spPr>
          <a:xfrm>
            <a:off x="508000" y="584200"/>
            <a:ext cx="5706533" cy="643467"/>
          </a:xfrm>
          <a:prstGeom prst="rect">
            <a:avLst/>
          </a:prstGeom>
        </p:spPr>
      </p:pic>
      <p:pic>
        <p:nvPicPr>
          <p:cNvPr id="6" name="Picture 5">
            <a:extLst>
              <a:ext uri="{FF2B5EF4-FFF2-40B4-BE49-F238E27FC236}">
                <a16:creationId xmlns:a16="http://schemas.microsoft.com/office/drawing/2014/main" id="{C28685F8-EE93-7182-5BAE-B7B2884B98F2}"/>
              </a:ext>
            </a:extLst>
          </p:cNvPr>
          <p:cNvPicPr>
            <a:picLocks noChangeAspect="1"/>
          </p:cNvPicPr>
          <p:nvPr userDrawn="1"/>
        </p:nvPicPr>
        <p:blipFill>
          <a:blip r:embed="rId5"/>
          <a:stretch>
            <a:fillRect/>
          </a:stretch>
        </p:blipFill>
        <p:spPr>
          <a:xfrm>
            <a:off x="510903" y="1627221"/>
            <a:ext cx="5703631" cy="158435"/>
          </a:xfrm>
          <a:prstGeom prst="rect">
            <a:avLst/>
          </a:prstGeom>
        </p:spPr>
      </p:pic>
      <p:pic>
        <p:nvPicPr>
          <p:cNvPr id="13" name="Picture 12" descr="Text&#10;&#10;Description automatically generated">
            <a:extLst>
              <a:ext uri="{FF2B5EF4-FFF2-40B4-BE49-F238E27FC236}">
                <a16:creationId xmlns:a16="http://schemas.microsoft.com/office/drawing/2014/main" id="{314188A0-4CE4-0C32-DFD8-12688416A96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36000" y="525870"/>
            <a:ext cx="3147237" cy="523061"/>
          </a:xfrm>
          <a:prstGeom prst="rect">
            <a:avLst/>
          </a:prstGeom>
        </p:spPr>
      </p:pic>
      <p:pic>
        <p:nvPicPr>
          <p:cNvPr id="15" name="Graphic 14">
            <a:extLst>
              <a:ext uri="{FF2B5EF4-FFF2-40B4-BE49-F238E27FC236}">
                <a16:creationId xmlns:a16="http://schemas.microsoft.com/office/drawing/2014/main" id="{7D87F6B7-8066-98DA-0015-602965BEBC77}"/>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770172" y="1633487"/>
            <a:ext cx="1283337" cy="113941"/>
          </a:xfrm>
          <a:prstGeom prst="rect">
            <a:avLst/>
          </a:prstGeom>
        </p:spPr>
      </p:pic>
      <p:cxnSp>
        <p:nvCxnSpPr>
          <p:cNvPr id="16" name="Straight Connector 15">
            <a:extLst>
              <a:ext uri="{FF2B5EF4-FFF2-40B4-BE49-F238E27FC236}">
                <a16:creationId xmlns:a16="http://schemas.microsoft.com/office/drawing/2014/main" id="{56766F9C-42DD-B08D-17CC-A921DF75BB82}"/>
              </a:ext>
            </a:extLst>
          </p:cNvPr>
          <p:cNvCxnSpPr>
            <a:cxnSpLocks/>
          </p:cNvCxnSpPr>
          <p:nvPr userDrawn="1"/>
        </p:nvCxnSpPr>
        <p:spPr bwMode="auto">
          <a:xfrm>
            <a:off x="203200" y="1905000"/>
            <a:ext cx="11785600" cy="0"/>
          </a:xfrm>
          <a:prstGeom prst="line">
            <a:avLst/>
          </a:prstGeom>
          <a:gradFill rotWithShape="1">
            <a:gsLst>
              <a:gs pos="0">
                <a:srgbClr val="A4D289"/>
              </a:gs>
              <a:gs pos="100000">
                <a:schemeClr val="bg1"/>
              </a:gs>
            </a:gsLst>
            <a:lin ang="5400000" scaled="1"/>
          </a:gradFill>
          <a:ln w="9525" cap="flat" cmpd="sng" algn="ctr">
            <a:solidFill>
              <a:schemeClr val="bg1"/>
            </a:solidFill>
            <a:prstDash val="solid"/>
            <a:round/>
            <a:headEnd type="none" w="med" len="med"/>
            <a:tailEnd type="none" w="med" len="med"/>
          </a:ln>
          <a:effectLst/>
        </p:spPr>
      </p:cxnSp>
      <p:sp>
        <p:nvSpPr>
          <p:cNvPr id="19" name="Oval 18">
            <a:extLst>
              <a:ext uri="{FF2B5EF4-FFF2-40B4-BE49-F238E27FC236}">
                <a16:creationId xmlns:a16="http://schemas.microsoft.com/office/drawing/2014/main" id="{F670C880-C920-1C2B-41D0-422053885522}"/>
              </a:ext>
            </a:extLst>
          </p:cNvPr>
          <p:cNvSpPr/>
          <p:nvPr userDrawn="1"/>
        </p:nvSpPr>
        <p:spPr bwMode="auto">
          <a:xfrm>
            <a:off x="976648" y="2218799"/>
            <a:ext cx="1219200" cy="1219200"/>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18" name="Oval 17">
            <a:extLst>
              <a:ext uri="{FF2B5EF4-FFF2-40B4-BE49-F238E27FC236}">
                <a16:creationId xmlns:a16="http://schemas.microsoft.com/office/drawing/2014/main" id="{F262EB8D-5368-C2B5-1AB0-256095C55ED1}"/>
              </a:ext>
            </a:extLst>
          </p:cNvPr>
          <p:cNvSpPr/>
          <p:nvPr userDrawn="1"/>
        </p:nvSpPr>
        <p:spPr bwMode="auto">
          <a:xfrm>
            <a:off x="4044324" y="2209800"/>
            <a:ext cx="1219200" cy="1219200"/>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20" name="Oval 19">
            <a:extLst>
              <a:ext uri="{FF2B5EF4-FFF2-40B4-BE49-F238E27FC236}">
                <a16:creationId xmlns:a16="http://schemas.microsoft.com/office/drawing/2014/main" id="{4C7A96D3-F051-76FF-EAE6-CDCB25CFC68A}"/>
              </a:ext>
            </a:extLst>
          </p:cNvPr>
          <p:cNvSpPr/>
          <p:nvPr userDrawn="1"/>
        </p:nvSpPr>
        <p:spPr bwMode="auto">
          <a:xfrm>
            <a:off x="7112000" y="2218799"/>
            <a:ext cx="1219200" cy="1219200"/>
          </a:xfrm>
          <a:prstGeom prst="ellipse">
            <a:avLst/>
          </a:prstGeom>
          <a:blipFill dpi="0" rotWithShape="1">
            <a:blip r:embed="rId11" cstate="print">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21" name="Oval 20">
            <a:extLst>
              <a:ext uri="{FF2B5EF4-FFF2-40B4-BE49-F238E27FC236}">
                <a16:creationId xmlns:a16="http://schemas.microsoft.com/office/drawing/2014/main" id="{A7BDA61F-492E-0BA0-1B3A-327D2F392225}"/>
              </a:ext>
            </a:extLst>
          </p:cNvPr>
          <p:cNvSpPr/>
          <p:nvPr userDrawn="1"/>
        </p:nvSpPr>
        <p:spPr bwMode="auto">
          <a:xfrm>
            <a:off x="1901191" y="4437433"/>
            <a:ext cx="1219200" cy="1219200"/>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22" name="Oval 21">
            <a:extLst>
              <a:ext uri="{FF2B5EF4-FFF2-40B4-BE49-F238E27FC236}">
                <a16:creationId xmlns:a16="http://schemas.microsoft.com/office/drawing/2014/main" id="{17B14DA7-134A-230A-3D40-C5B5F8E506ED}"/>
              </a:ext>
            </a:extLst>
          </p:cNvPr>
          <p:cNvSpPr/>
          <p:nvPr userDrawn="1"/>
        </p:nvSpPr>
        <p:spPr bwMode="auto">
          <a:xfrm>
            <a:off x="9996152" y="2218799"/>
            <a:ext cx="1219200" cy="1219200"/>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29" name="Oval 28">
            <a:extLst>
              <a:ext uri="{FF2B5EF4-FFF2-40B4-BE49-F238E27FC236}">
                <a16:creationId xmlns:a16="http://schemas.microsoft.com/office/drawing/2014/main" id="{B5CC356C-8D60-839D-8D72-95E7F23DFFCB}"/>
              </a:ext>
            </a:extLst>
          </p:cNvPr>
          <p:cNvSpPr/>
          <p:nvPr userDrawn="1"/>
        </p:nvSpPr>
        <p:spPr bwMode="auto">
          <a:xfrm>
            <a:off x="4456560" y="4445000"/>
            <a:ext cx="1219200" cy="1219200"/>
          </a:xfrm>
          <a:prstGeom prst="ellipse">
            <a:avLst/>
          </a:prstGeom>
          <a:blipFill dpi="0" rotWithShape="1">
            <a:blip r:embed="rId14" cstate="print">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30" name="Oval 29">
            <a:extLst>
              <a:ext uri="{FF2B5EF4-FFF2-40B4-BE49-F238E27FC236}">
                <a16:creationId xmlns:a16="http://schemas.microsoft.com/office/drawing/2014/main" id="{1EDDC9F4-18F1-F4ED-0974-A5FFD81B106F}"/>
              </a:ext>
            </a:extLst>
          </p:cNvPr>
          <p:cNvSpPr/>
          <p:nvPr userDrawn="1"/>
        </p:nvSpPr>
        <p:spPr bwMode="auto">
          <a:xfrm>
            <a:off x="6822368" y="4445000"/>
            <a:ext cx="1219200" cy="1219200"/>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31" name="Oval 30">
            <a:extLst>
              <a:ext uri="{FF2B5EF4-FFF2-40B4-BE49-F238E27FC236}">
                <a16:creationId xmlns:a16="http://schemas.microsoft.com/office/drawing/2014/main" id="{10122D9B-F081-B48E-4477-EA76855E740E}"/>
              </a:ext>
            </a:extLst>
          </p:cNvPr>
          <p:cNvSpPr/>
          <p:nvPr userDrawn="1"/>
        </p:nvSpPr>
        <p:spPr bwMode="auto">
          <a:xfrm>
            <a:off x="9361040" y="4445000"/>
            <a:ext cx="1219200" cy="1219200"/>
          </a:xfrm>
          <a:prstGeom prst="ellipse">
            <a:avLst/>
          </a:prstGeom>
          <a:blipFill dpi="0" rotWithShape="1">
            <a:blip r:embed="rId16" cstate="print">
              <a:extLst>
                <a:ext uri="{28A0092B-C50C-407E-A947-70E740481C1C}">
                  <a14:useLocalDpi xmlns:a14="http://schemas.microsoft.com/office/drawing/2010/main" val="0"/>
                </a:ext>
              </a:extLst>
            </a:blip>
            <a:srcRect/>
            <a:stretch>
              <a:fillRect/>
            </a:stretch>
          </a:blipFill>
          <a:ln w="9525" algn="ctr">
            <a:noFill/>
            <a:miter lim="800000"/>
            <a:headEnd/>
            <a:tailEnd/>
          </a:ln>
          <a:effectLst/>
        </p:spPr>
        <p:txBody>
          <a:bodyPr wrap="none" rtlCol="0" anchor="ctr"/>
          <a:lstStyle/>
          <a:p>
            <a:pPr algn="ctr"/>
            <a:endParaRPr lang="en-US" sz="2667">
              <a:ln>
                <a:noFill/>
              </a:ln>
              <a:noFill/>
              <a:latin typeface="Tekton Pro" pitchFamily="34" charset="0"/>
            </a:endParaRPr>
          </a:p>
        </p:txBody>
      </p:sp>
      <p:sp>
        <p:nvSpPr>
          <p:cNvPr id="32" name="TextBox 31">
            <a:extLst>
              <a:ext uri="{FF2B5EF4-FFF2-40B4-BE49-F238E27FC236}">
                <a16:creationId xmlns:a16="http://schemas.microsoft.com/office/drawing/2014/main" id="{9D7FA7D9-4C51-5B7F-8442-9B7BF2F42D48}"/>
              </a:ext>
            </a:extLst>
          </p:cNvPr>
          <p:cNvSpPr txBox="1"/>
          <p:nvPr userDrawn="1"/>
        </p:nvSpPr>
        <p:spPr bwMode="auto">
          <a:xfrm>
            <a:off x="812801" y="3429000"/>
            <a:ext cx="1546897"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SCOTT GUTHRIE </a:t>
            </a: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Executive Vice President of the Cloud and AI Group </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2EE9D927-352E-6E11-84DF-BC30ED5E7862}"/>
              </a:ext>
            </a:extLst>
          </p:cNvPr>
          <p:cNvSpPr txBox="1"/>
          <p:nvPr userDrawn="1"/>
        </p:nvSpPr>
        <p:spPr bwMode="auto">
          <a:xfrm>
            <a:off x="3731077" y="3433979"/>
            <a:ext cx="1921675" cy="995016"/>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JEFF TEPER</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Corporate Vice President – Microsoft Teams, Microsoft SharePoint, Microsoft OneDrive</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4" name="TextBox 33">
            <a:extLst>
              <a:ext uri="{FF2B5EF4-FFF2-40B4-BE49-F238E27FC236}">
                <a16:creationId xmlns:a16="http://schemas.microsoft.com/office/drawing/2014/main" id="{3A578741-E200-506B-3EB5-776405354727}"/>
              </a:ext>
            </a:extLst>
          </p:cNvPr>
          <p:cNvSpPr txBox="1"/>
          <p:nvPr userDrawn="1"/>
        </p:nvSpPr>
        <p:spPr bwMode="auto">
          <a:xfrm>
            <a:off x="6676189" y="3455935"/>
            <a:ext cx="2118028"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ALYSA TAYLOR</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Corporate Vice President, Industry, Apps, and Data Marketing</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28464DAE-7121-197E-959C-ECA07C47388C}"/>
              </a:ext>
            </a:extLst>
          </p:cNvPr>
          <p:cNvSpPr txBox="1"/>
          <p:nvPr userDrawn="1"/>
        </p:nvSpPr>
        <p:spPr bwMode="auto">
          <a:xfrm>
            <a:off x="9839336" y="3429000"/>
            <a:ext cx="1639953"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ROHAN KUMAR</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Corporate Vice President of Azure Data</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6" name="TextBox 35">
            <a:extLst>
              <a:ext uri="{FF2B5EF4-FFF2-40B4-BE49-F238E27FC236}">
                <a16:creationId xmlns:a16="http://schemas.microsoft.com/office/drawing/2014/main" id="{25661A19-B76D-9354-1D29-776433328967}"/>
              </a:ext>
            </a:extLst>
          </p:cNvPr>
          <p:cNvSpPr txBox="1"/>
          <p:nvPr userDrawn="1"/>
        </p:nvSpPr>
        <p:spPr bwMode="auto">
          <a:xfrm>
            <a:off x="1703826" y="5656634"/>
            <a:ext cx="1546897"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SCOTT HUNTER</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VP Director of Product Management, Azure</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F78EB668-46E9-7C9E-BE18-ABC655F6894C}"/>
              </a:ext>
            </a:extLst>
          </p:cNvPr>
          <p:cNvSpPr txBox="1"/>
          <p:nvPr userDrawn="1"/>
        </p:nvSpPr>
        <p:spPr bwMode="auto">
          <a:xfrm>
            <a:off x="4105323" y="5653019"/>
            <a:ext cx="1921675" cy="687239"/>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SCOTT HANSELMAN</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Principal Community Architect for Web Platform and Tools</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endParaRPr lang="en-US" sz="933" b="1">
              <a:solidFill>
                <a:schemeClr val="bg1"/>
              </a:solidFill>
              <a:latin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E3EC418F-A1C2-C54D-BC4C-5A426429DCDC}"/>
              </a:ext>
            </a:extLst>
          </p:cNvPr>
          <p:cNvSpPr txBox="1"/>
          <p:nvPr userDrawn="1"/>
        </p:nvSpPr>
        <p:spPr bwMode="auto">
          <a:xfrm>
            <a:off x="6290588" y="5664200"/>
            <a:ext cx="2282761"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KARUANA GATIMU</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Principal Manager, Customer Advocacy Group Microsoft Teams Engineering</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F9C3FE1A-8F62-971B-1F30-6F6894C3DA88}"/>
              </a:ext>
            </a:extLst>
          </p:cNvPr>
          <p:cNvSpPr txBox="1"/>
          <p:nvPr userDrawn="1"/>
        </p:nvSpPr>
        <p:spPr bwMode="auto">
          <a:xfrm>
            <a:off x="8999828" y="5665304"/>
            <a:ext cx="1992649" cy="851452"/>
          </a:xfrm>
          <a:prstGeom prst="rect">
            <a:avLst/>
          </a:prstGeom>
          <a:noFill/>
          <a:ln w="9525">
            <a:noFill/>
            <a:miter lim="800000"/>
            <a:headEnd/>
            <a:tailEnd/>
          </a:ln>
        </p:spPr>
        <p:txBody>
          <a:bodyPr wrap="square"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lang="en-US" sz="1067" b="1">
                <a:solidFill>
                  <a:schemeClr val="bg1"/>
                </a:solidFill>
                <a:effectLst/>
                <a:latin typeface="Calibri" panose="020F0502020204030204" pitchFamily="34" charset="0"/>
                <a:ea typeface="Calibri" panose="020F0502020204030204" pitchFamily="34" charset="0"/>
                <a:cs typeface="Calibri" panose="020F0502020204030204" pitchFamily="34" charset="0"/>
              </a:rPr>
              <a:t>DAN HOLME</a:t>
            </a:r>
          </a:p>
          <a:p>
            <a:pPr marL="0" marR="0" lvl="0" indent="0" algn="ctr" defTabSz="1219170" rtl="0" eaLnBrk="0" fontAlgn="base" latinLnBrk="0" hangingPunct="0">
              <a:lnSpc>
                <a:spcPct val="100000"/>
              </a:lnSpc>
              <a:spcBef>
                <a:spcPct val="0"/>
              </a:spcBef>
              <a:spcAft>
                <a:spcPct val="0"/>
              </a:spcAft>
              <a:buClrTx/>
              <a:buSzTx/>
              <a:buFontTx/>
              <a:buNone/>
              <a:tabLst/>
              <a:defRPr/>
            </a:pP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Principal Product Manager Lead </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for Yammer</a:t>
            </a:r>
            <a:b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br>
            <a:r>
              <a:rPr lang="en-US" sz="933" b="1">
                <a:solidFill>
                  <a:schemeClr val="bg1"/>
                </a:solidFill>
                <a:effectLst/>
                <a:latin typeface="Calibri" panose="020F0502020204030204" pitchFamily="34" charset="0"/>
                <a:ea typeface="Calibri" panose="020F0502020204030204" pitchFamily="34" charset="0"/>
                <a:cs typeface="Calibri" panose="020F0502020204030204" pitchFamily="34" charset="0"/>
              </a:rPr>
              <a:t>Microsoft</a:t>
            </a:r>
          </a:p>
          <a:p>
            <a:pPr algn="ctr"/>
            <a:endParaRPr lang="en-US" sz="1067" b="1">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910641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0589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6925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0591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2.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theme" Target="../theme/theme2.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62"/>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647863073"/>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 id="2147483720" r:id="rId37"/>
    <p:sldLayoutId id="2147483721" r:id="rId38"/>
    <p:sldLayoutId id="2147483722" r:id="rId39"/>
    <p:sldLayoutId id="2147483723" r:id="rId40"/>
    <p:sldLayoutId id="2147483724" r:id="rId41"/>
    <p:sldLayoutId id="2147483725" r:id="rId42"/>
    <p:sldLayoutId id="2147483726" r:id="rId43"/>
    <p:sldLayoutId id="2147483727" r:id="rId44"/>
    <p:sldLayoutId id="2147483728" r:id="rId45"/>
    <p:sldLayoutId id="2147483729" r:id="rId46"/>
    <p:sldLayoutId id="2147483730" r:id="rId47"/>
    <p:sldLayoutId id="2147483731" r:id="rId48"/>
    <p:sldLayoutId id="2147483732" r:id="rId49"/>
    <p:sldLayoutId id="2147483733" r:id="rId50"/>
    <p:sldLayoutId id="2147483734" r:id="rId51"/>
    <p:sldLayoutId id="2147483735" r:id="rId52"/>
    <p:sldLayoutId id="2147483736" r:id="rId53"/>
    <p:sldLayoutId id="2147483737" r:id="rId54"/>
    <p:sldLayoutId id="2147483739" r:id="rId55"/>
    <p:sldLayoutId id="2147483740" r:id="rId56"/>
    <p:sldLayoutId id="2147483754" r:id="rId57"/>
    <p:sldLayoutId id="2147483839"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800600"/>
          </a:xfrm>
          <a:prstGeom prst="rect">
            <a:avLst/>
          </a:prstGeom>
          <a:noFill/>
          <a:ln w="9525">
            <a:noFill/>
            <a:miter lim="800000"/>
            <a:headEnd/>
            <a:tailEnd/>
          </a:ln>
        </p:spPr>
        <p:txBody>
          <a:bodyPr vert="horz" wrap="square" lIns="91438" tIns="45719" rIns="91438" bIns="4571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38" tIns="45719" rIns="91438" bIns="45719"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3652206336"/>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9" r:id="rId7"/>
    <p:sldLayoutId id="2147483750" r:id="rId8"/>
    <p:sldLayoutId id="2147483751" r:id="rId9"/>
    <p:sldLayoutId id="2147483752" r:id="rId10"/>
  </p:sldLayoutIdLst>
  <p:transition>
    <p:fade/>
  </p:transition>
  <p:hf hdr="0" ftr="0" dt="0"/>
  <p:txStyles>
    <p:titleStyle>
      <a:lvl1pPr marL="0" indent="0" algn="ctr" defTabSz="-18496626" rtl="0" eaLnBrk="1" fontAlgn="base" hangingPunct="1">
        <a:spcBef>
          <a:spcPct val="0"/>
        </a:spcBef>
        <a:spcAft>
          <a:spcPct val="0"/>
        </a:spcAft>
        <a:defRPr lang="en-US" sz="3733" b="1" dirty="0" smtClean="0">
          <a:solidFill>
            <a:schemeClr val="tx2"/>
          </a:solidFill>
          <a:latin typeface="Calibri"/>
          <a:ea typeface="+mj-ea"/>
          <a:cs typeface="Segoe UI" pitchFamily="34" charset="0"/>
        </a:defRPr>
      </a:lvl1pPr>
      <a:lvl2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78" indent="-457178" algn="ctr" defTabSz="-18496626"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70" algn="l" eaLnBrk="1" fontAlgn="base" hangingPunct="1">
        <a:spcBef>
          <a:spcPct val="0"/>
        </a:spcBef>
        <a:spcAft>
          <a:spcPct val="0"/>
        </a:spcAft>
        <a:defRPr sz="3733" b="1">
          <a:solidFill>
            <a:schemeClr val="tx2">
              <a:alpha val="100000"/>
            </a:schemeClr>
          </a:solidFill>
          <a:latin typeface="Verdana"/>
        </a:defRPr>
      </a:lvl6pPr>
      <a:lvl7pPr marL="1219140" algn="l" eaLnBrk="1" fontAlgn="base" hangingPunct="1">
        <a:spcBef>
          <a:spcPct val="0"/>
        </a:spcBef>
        <a:spcAft>
          <a:spcPct val="0"/>
        </a:spcAft>
        <a:defRPr sz="3733" b="1">
          <a:solidFill>
            <a:schemeClr val="tx2">
              <a:alpha val="100000"/>
            </a:schemeClr>
          </a:solidFill>
          <a:latin typeface="Verdana"/>
        </a:defRPr>
      </a:lvl7pPr>
      <a:lvl8pPr marL="1828709" algn="l" eaLnBrk="1" fontAlgn="base" hangingPunct="1">
        <a:spcBef>
          <a:spcPct val="0"/>
        </a:spcBef>
        <a:spcAft>
          <a:spcPct val="0"/>
        </a:spcAft>
        <a:defRPr sz="3733" b="1">
          <a:solidFill>
            <a:schemeClr val="tx2">
              <a:alpha val="100000"/>
            </a:schemeClr>
          </a:solidFill>
          <a:latin typeface="Verdana"/>
        </a:defRPr>
      </a:lvl8pPr>
      <a:lvl9pPr marL="2438278" algn="l" eaLnBrk="1" fontAlgn="base" hangingPunct="1">
        <a:spcBef>
          <a:spcPct val="0"/>
        </a:spcBef>
        <a:spcAft>
          <a:spcPct val="0"/>
        </a:spcAft>
        <a:defRPr sz="3733" b="1">
          <a:solidFill>
            <a:schemeClr val="tx2">
              <a:alpha val="100000"/>
            </a:schemeClr>
          </a:solidFill>
          <a:latin typeface="Verdana"/>
        </a:defRPr>
      </a:lvl9pPr>
    </p:titleStyle>
    <p:bodyStyle>
      <a:lvl1pPr marL="457178" indent="-457178" algn="l" defTabSz="-18496626" rtl="0" eaLnBrk="1" fontAlgn="base" hangingPunct="1">
        <a:spcBef>
          <a:spcPts val="400"/>
        </a:spcBef>
        <a:spcAft>
          <a:spcPct val="0"/>
        </a:spcAft>
        <a:buFont typeface="Wingdings" pitchFamily="2" charset="2"/>
        <a:buChar char="§"/>
        <a:defRPr sz="2667" b="1">
          <a:solidFill>
            <a:schemeClr val="tx1"/>
          </a:solidFill>
          <a:latin typeface="Calibri" pitchFamily="34" charset="0"/>
          <a:ea typeface="+mn-ea"/>
          <a:cs typeface="Segoe UI" pitchFamily="34" charset="0"/>
        </a:defRPr>
      </a:lvl1pPr>
      <a:lvl2pPr marL="990550" indent="-380981" algn="l" defTabSz="-18496626" rtl="0" eaLnBrk="1" fontAlgn="base" hangingPunct="1">
        <a:spcBef>
          <a:spcPts val="400"/>
        </a:spcBef>
        <a:spcAft>
          <a:spcPct val="0"/>
        </a:spcAft>
        <a:buSzPct val="50000"/>
        <a:buFont typeface="Wingdings" pitchFamily="2" charset="2"/>
        <a:buChar char="o"/>
        <a:defRPr sz="2400">
          <a:solidFill>
            <a:schemeClr val="tx1"/>
          </a:solidFill>
          <a:latin typeface="Calibri Light" pitchFamily="34" charset="0"/>
          <a:cs typeface="Segoe UI" pitchFamily="34" charset="0"/>
        </a:defRPr>
      </a:lvl2pPr>
      <a:lvl3pPr marL="1523925" indent="-304784" algn="l" defTabSz="-18496626" rtl="0" eaLnBrk="1" fontAlgn="base" hangingPunct="1">
        <a:spcBef>
          <a:spcPts val="400"/>
        </a:spcBef>
        <a:spcAft>
          <a:spcPct val="0"/>
        </a:spcAft>
        <a:buSzPct val="50000"/>
        <a:buFont typeface="Wingdings" pitchFamily="2" charset="2"/>
        <a:buChar char="o"/>
        <a:defRPr sz="2133">
          <a:solidFill>
            <a:schemeClr val="tx1"/>
          </a:solidFill>
          <a:latin typeface="Calibri Light" pitchFamily="34" charset="0"/>
          <a:cs typeface="Segoe UI" pitchFamily="34" charset="0"/>
        </a:defRPr>
      </a:lvl3pPr>
      <a:lvl4pPr marL="2133493" indent="-304784" algn="l" defTabSz="-18496626" rtl="0" eaLnBrk="1" fontAlgn="base" hangingPunct="1">
        <a:spcBef>
          <a:spcPts val="400"/>
        </a:spcBef>
        <a:spcAft>
          <a:spcPct val="0"/>
        </a:spcAft>
        <a:buSzPct val="50000"/>
        <a:buFont typeface="Wingdings" pitchFamily="2" charset="2"/>
        <a:buChar char="o"/>
        <a:defRPr sz="1867">
          <a:solidFill>
            <a:schemeClr val="tx1"/>
          </a:solidFill>
          <a:latin typeface="Calibri Light" pitchFamily="34" charset="0"/>
          <a:cs typeface="Segoe UI" pitchFamily="34" charset="0"/>
        </a:defRPr>
      </a:lvl4pPr>
      <a:lvl5pPr marL="2743062" indent="-304784" algn="l" defTabSz="-18496626" rtl="0" eaLnBrk="1" fontAlgn="base" hangingPunct="1">
        <a:spcBef>
          <a:spcPts val="400"/>
        </a:spcBef>
        <a:spcAft>
          <a:spcPct val="0"/>
        </a:spcAft>
        <a:buSzPct val="50000"/>
        <a:buFont typeface="Wingdings" pitchFamily="2" charset="2"/>
        <a:buChar char="o"/>
        <a:defRPr sz="1600">
          <a:solidFill>
            <a:schemeClr val="tx1"/>
          </a:solidFill>
          <a:latin typeface="Calibri Light" pitchFamily="34" charset="0"/>
          <a:cs typeface="Segoe UI" pitchFamily="34" charset="0"/>
        </a:defRPr>
      </a:lvl5pPr>
      <a:lvl6pPr marL="335263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20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772"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341" indent="-304784"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70" algn="l" eaLnBrk="1" fontAlgn="base" hangingPunct="1">
        <a:spcBef>
          <a:spcPct val="0"/>
        </a:spcBef>
        <a:spcAft>
          <a:spcPct val="0"/>
        </a:spcAft>
        <a:defRPr>
          <a:solidFill>
            <a:schemeClr val="tx1">
              <a:alpha val="100000"/>
            </a:schemeClr>
          </a:solidFill>
          <a:latin typeface="Arial"/>
        </a:defRPr>
      </a:lvl2pPr>
      <a:lvl3pPr marL="1219140" algn="l" eaLnBrk="1" fontAlgn="base" hangingPunct="1">
        <a:spcBef>
          <a:spcPct val="0"/>
        </a:spcBef>
        <a:spcAft>
          <a:spcPct val="0"/>
        </a:spcAft>
        <a:defRPr>
          <a:solidFill>
            <a:schemeClr val="tx1">
              <a:alpha val="100000"/>
            </a:schemeClr>
          </a:solidFill>
          <a:latin typeface="Arial"/>
        </a:defRPr>
      </a:lvl3pPr>
      <a:lvl4pPr marL="1828709" algn="l" eaLnBrk="1" fontAlgn="base" hangingPunct="1">
        <a:spcBef>
          <a:spcPct val="0"/>
        </a:spcBef>
        <a:spcAft>
          <a:spcPct val="0"/>
        </a:spcAft>
        <a:defRPr>
          <a:solidFill>
            <a:schemeClr val="tx1">
              <a:alpha val="100000"/>
            </a:schemeClr>
          </a:solidFill>
          <a:latin typeface="Arial"/>
        </a:defRPr>
      </a:lvl4pPr>
      <a:lvl5pPr marL="2438278" algn="l" eaLnBrk="1" fontAlgn="base" hangingPunct="1">
        <a:spcBef>
          <a:spcPct val="0"/>
        </a:spcBef>
        <a:spcAft>
          <a:spcPct val="0"/>
        </a:spcAft>
        <a:defRPr>
          <a:solidFill>
            <a:schemeClr val="tx1">
              <a:alpha val="100000"/>
            </a:schemeClr>
          </a:solidFill>
          <a:latin typeface="Arial"/>
        </a:defRPr>
      </a:lvl5pPr>
      <a:lvl6pPr marL="3047848" algn="l" eaLnBrk="1" fontAlgn="base" hangingPunct="1">
        <a:spcBef>
          <a:spcPct val="0"/>
        </a:spcBef>
        <a:spcAft>
          <a:spcPct val="0"/>
        </a:spcAft>
        <a:defRPr>
          <a:solidFill>
            <a:schemeClr val="tx1">
              <a:alpha val="100000"/>
            </a:schemeClr>
          </a:solidFill>
          <a:latin typeface="Arial"/>
        </a:defRPr>
      </a:lvl6pPr>
      <a:lvl7pPr marL="3657418" algn="l" eaLnBrk="1" fontAlgn="base" hangingPunct="1">
        <a:spcBef>
          <a:spcPct val="0"/>
        </a:spcBef>
        <a:spcAft>
          <a:spcPct val="0"/>
        </a:spcAft>
        <a:defRPr>
          <a:solidFill>
            <a:schemeClr val="tx1">
              <a:alpha val="100000"/>
            </a:schemeClr>
          </a:solidFill>
          <a:latin typeface="Arial"/>
        </a:defRPr>
      </a:lvl7pPr>
      <a:lvl8pPr marL="4266987" algn="l" eaLnBrk="1" fontAlgn="base" hangingPunct="1">
        <a:spcBef>
          <a:spcPct val="0"/>
        </a:spcBef>
        <a:spcAft>
          <a:spcPct val="0"/>
        </a:spcAft>
        <a:defRPr>
          <a:solidFill>
            <a:schemeClr val="tx1">
              <a:alpha val="100000"/>
            </a:schemeClr>
          </a:solidFill>
          <a:latin typeface="Arial"/>
        </a:defRPr>
      </a:lvl8pPr>
      <a:lvl9pPr marL="4876557"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hyperlink" Target="https://aka.ms/SolutionSample_saleshub" TargetMode="Externa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64.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0.png"/><Relationship Id="rId4"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hyperlink" Target="https://powerbi.microsoft.com/en-us/blog/announcing-power-bi-report-and-dataset-management-in-power-apps-solutions/" TargetMode="External"/><Relationship Id="rId2" Type="http://schemas.openxmlformats.org/officeDocument/2006/relationships/hyperlink" Target="https://learn.microsoft.com/en-us/power-apps/maker/model-driven-apps/power-bi-content-management-power-apps-solutions" TargetMode="External"/><Relationship Id="rId1" Type="http://schemas.openxmlformats.org/officeDocument/2006/relationships/slideLayout" Target="../slideLayouts/slideLayout5.xml"/><Relationship Id="rId4" Type="http://schemas.openxmlformats.org/officeDocument/2006/relationships/hyperlink" Target="https://www.youtube.com/watch?v=ZuXAqlQdOb4"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17.xml"/><Relationship Id="rId1" Type="http://schemas.openxmlformats.org/officeDocument/2006/relationships/tags" Target="../tags/tag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7.xml.rels><?xml version="1.0" encoding="UTF-8" standalone="yes"?>
<Relationships xmlns="http://schemas.openxmlformats.org/package/2006/relationships"><Relationship Id="rId3" Type="http://schemas.openxmlformats.org/officeDocument/2006/relationships/hyperlink" Target="app.powerbi.com" TargetMode="External"/><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79B11F9-E01D-41CA-8A3A-2B3D118E5200}"/>
              </a:ext>
              <a:ext uri="{C183D7F6-B498-43B3-948B-1728B52AA6E4}">
                <adec:decorative xmlns:adec="http://schemas.microsoft.com/office/drawing/2017/decorative" val="1"/>
              </a:ext>
            </a:extLst>
          </p:cNvPr>
          <p:cNvGrpSpPr/>
          <p:nvPr/>
        </p:nvGrpSpPr>
        <p:grpSpPr>
          <a:xfrm>
            <a:off x="588263" y="2022989"/>
            <a:ext cx="5618130" cy="2912884"/>
            <a:chOff x="588263" y="2022989"/>
            <a:chExt cx="5618130" cy="2912884"/>
          </a:xfrm>
        </p:grpSpPr>
        <p:sp>
          <p:nvSpPr>
            <p:cNvPr id="10" name="Oval 9">
              <a:extLst>
                <a:ext uri="{FF2B5EF4-FFF2-40B4-BE49-F238E27FC236}">
                  <a16:creationId xmlns:a16="http://schemas.microsoft.com/office/drawing/2014/main" id="{621FDA48-B748-41E0-AD50-E3F30F6AD407}"/>
                </a:ext>
              </a:extLst>
            </p:cNvPr>
            <p:cNvSpPr/>
            <p:nvPr/>
          </p:nvSpPr>
          <p:spPr bwMode="auto">
            <a:xfrm>
              <a:off x="5291993" y="2022989"/>
              <a:ext cx="914400" cy="914400"/>
            </a:xfrm>
            <a:prstGeom prst="ellipse">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sp>
          <p:nvSpPr>
            <p:cNvPr id="11" name="Oval 10">
              <a:extLst>
                <a:ext uri="{FF2B5EF4-FFF2-40B4-BE49-F238E27FC236}">
                  <a16:creationId xmlns:a16="http://schemas.microsoft.com/office/drawing/2014/main" id="{5A80AD15-5B01-43C0-A789-E6D072829B2B}"/>
                </a:ext>
              </a:extLst>
            </p:cNvPr>
            <p:cNvSpPr/>
            <p:nvPr/>
          </p:nvSpPr>
          <p:spPr bwMode="auto">
            <a:xfrm>
              <a:off x="5291993" y="3022231"/>
              <a:ext cx="914400" cy="914400"/>
            </a:xfrm>
            <a:prstGeom prst="ellipse">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a:t>
              </a:r>
            </a:p>
          </p:txBody>
        </p:sp>
        <p:sp>
          <p:nvSpPr>
            <p:cNvPr id="12" name="Oval 11">
              <a:extLst>
                <a:ext uri="{FF2B5EF4-FFF2-40B4-BE49-F238E27FC236}">
                  <a16:creationId xmlns:a16="http://schemas.microsoft.com/office/drawing/2014/main" id="{363B96CD-FDA9-46C0-8CFA-072C1C7443BB}"/>
                </a:ext>
              </a:extLst>
            </p:cNvPr>
            <p:cNvSpPr/>
            <p:nvPr/>
          </p:nvSpPr>
          <p:spPr bwMode="auto">
            <a:xfrm>
              <a:off x="5291993" y="4021473"/>
              <a:ext cx="914400" cy="914400"/>
            </a:xfrm>
            <a:prstGeom prst="ellipse">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a:t>
              </a:r>
            </a:p>
          </p:txBody>
        </p:sp>
        <p:cxnSp>
          <p:nvCxnSpPr>
            <p:cNvPr id="14" name="Straight Connector 13">
              <a:extLst>
                <a:ext uri="{FF2B5EF4-FFF2-40B4-BE49-F238E27FC236}">
                  <a16:creationId xmlns:a16="http://schemas.microsoft.com/office/drawing/2014/main" id="{7E0B1EC7-A9D4-4A63-B141-CC4636A81E49}"/>
                </a:ext>
              </a:extLst>
            </p:cNvPr>
            <p:cNvCxnSpPr>
              <a:cxnSpLocks/>
            </p:cNvCxnSpPr>
            <p:nvPr/>
          </p:nvCxnSpPr>
          <p:spPr>
            <a:xfrm>
              <a:off x="4470400" y="3479431"/>
              <a:ext cx="821593" cy="0"/>
            </a:xfrm>
            <a:prstGeom prst="line">
              <a:avLst/>
            </a:prstGeom>
            <a:noFill/>
            <a:ln w="19050" cap="sq">
              <a:gradFill flip="none" rotWithShape="1">
                <a:gsLst>
                  <a:gs pos="0">
                    <a:schemeClr val="accent1"/>
                  </a:gs>
                  <a:gs pos="100000">
                    <a:schemeClr val="tx1"/>
                  </a:gs>
                </a:gsLst>
                <a:lin ang="0" scaled="1"/>
                <a:tileRect/>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6F12D275-523A-4C74-A6C0-1EBCE90941E2}"/>
                </a:ext>
              </a:extLst>
            </p:cNvPr>
            <p:cNvCxnSpPr>
              <a:cxnSpLocks/>
            </p:cNvCxnSpPr>
            <p:nvPr/>
          </p:nvCxnSpPr>
          <p:spPr>
            <a:xfrm>
              <a:off x="4462780" y="2480189"/>
              <a:ext cx="0" cy="1993392"/>
            </a:xfrm>
            <a:prstGeom prst="line">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6B0AA5BD-0E14-4EF1-ADEC-D631A4B780A8}"/>
                </a:ext>
              </a:extLst>
            </p:cNvPr>
            <p:cNvCxnSpPr>
              <a:cxnSpLocks/>
            </p:cNvCxnSpPr>
            <p:nvPr/>
          </p:nvCxnSpPr>
          <p:spPr>
            <a:xfrm>
              <a:off x="4470400" y="2480189"/>
              <a:ext cx="821593" cy="0"/>
            </a:xfrm>
            <a:prstGeom prst="line">
              <a:avLst/>
            </a:prstGeom>
            <a:noFill/>
            <a:ln w="19050" cap="sq">
              <a:gradFill flip="none" rotWithShape="1">
                <a:gsLst>
                  <a:gs pos="0">
                    <a:schemeClr val="accent1"/>
                  </a:gs>
                  <a:gs pos="100000">
                    <a:schemeClr val="tx1"/>
                  </a:gs>
                </a:gsLst>
                <a:lin ang="0" scaled="1"/>
                <a:tileRect/>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E8B086EE-FB64-4FCB-948C-2176C042DECC}"/>
                </a:ext>
              </a:extLst>
            </p:cNvPr>
            <p:cNvCxnSpPr>
              <a:cxnSpLocks/>
            </p:cNvCxnSpPr>
            <p:nvPr/>
          </p:nvCxnSpPr>
          <p:spPr>
            <a:xfrm>
              <a:off x="4470400" y="4473581"/>
              <a:ext cx="821593" cy="0"/>
            </a:xfrm>
            <a:prstGeom prst="line">
              <a:avLst/>
            </a:prstGeom>
            <a:noFill/>
            <a:ln w="19050" cap="sq">
              <a:gradFill flip="none" rotWithShape="1">
                <a:gsLst>
                  <a:gs pos="0">
                    <a:schemeClr val="accent1"/>
                  </a:gs>
                  <a:gs pos="100000">
                    <a:schemeClr val="tx1"/>
                  </a:gs>
                </a:gsLst>
                <a:lin ang="0" scaled="1"/>
                <a:tileRect/>
              </a:gra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F3755946-DF5F-4F20-B9D2-8FAB98318F7B}"/>
                </a:ext>
              </a:extLst>
            </p:cNvPr>
            <p:cNvCxnSpPr>
              <a:cxnSpLocks/>
            </p:cNvCxnSpPr>
            <p:nvPr/>
          </p:nvCxnSpPr>
          <p:spPr>
            <a:xfrm>
              <a:off x="588263" y="3479431"/>
              <a:ext cx="3874517" cy="0"/>
            </a:xfrm>
            <a:prstGeom prst="line">
              <a:avLst/>
            </a:pr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2" name="Title 1">
            <a:extLst>
              <a:ext uri="{FF2B5EF4-FFF2-40B4-BE49-F238E27FC236}">
                <a16:creationId xmlns:a16="http://schemas.microsoft.com/office/drawing/2014/main" id="{FCBDE935-9777-43CF-9B72-F7FC452F4AAB}"/>
              </a:ext>
            </a:extLst>
          </p:cNvPr>
          <p:cNvSpPr>
            <a:spLocks noGrp="1"/>
          </p:cNvSpPr>
          <p:nvPr>
            <p:ph type="title"/>
          </p:nvPr>
        </p:nvSpPr>
        <p:spPr>
          <a:xfrm>
            <a:off x="588263" y="2753244"/>
            <a:ext cx="1846230" cy="553998"/>
          </a:xfrm>
        </p:spPr>
        <p:txBody>
          <a:bodyPr/>
          <a:lstStyle/>
          <a:p>
            <a:r>
              <a:rPr lang="en-US"/>
              <a:t>Agenda</a:t>
            </a:r>
          </a:p>
        </p:txBody>
      </p:sp>
      <p:sp>
        <p:nvSpPr>
          <p:cNvPr id="22" name="TextBox 21">
            <a:extLst>
              <a:ext uri="{FF2B5EF4-FFF2-40B4-BE49-F238E27FC236}">
                <a16:creationId xmlns:a16="http://schemas.microsoft.com/office/drawing/2014/main" id="{E75A9FB5-57C7-4C4B-AB05-155ABED5D188}"/>
              </a:ext>
            </a:extLst>
          </p:cNvPr>
          <p:cNvSpPr txBox="1"/>
          <p:nvPr/>
        </p:nvSpPr>
        <p:spPr>
          <a:xfrm>
            <a:off x="6516914" y="2301526"/>
            <a:ext cx="5086823" cy="307777"/>
          </a:xfrm>
          <a:prstGeom prst="rect">
            <a:avLst/>
          </a:prstGeom>
          <a:noFill/>
        </p:spPr>
        <p:txBody>
          <a:bodyPr wrap="square" lIns="0" tIns="0" rIns="0" bIns="0" rtlCol="0">
            <a:spAutoFit/>
          </a:bodyPr>
          <a:lstStyle/>
          <a:p>
            <a:pPr lvl="0" defTabSz="914367"/>
            <a:r>
              <a:rPr lang="en-US" sz="2000">
                <a:gradFill>
                  <a:gsLst>
                    <a:gs pos="2917">
                      <a:srgbClr val="FFFFFF"/>
                    </a:gs>
                    <a:gs pos="30000">
                      <a:srgbClr val="FFFFFF"/>
                    </a:gs>
                  </a:gsLst>
                  <a:lin ang="5400000" scaled="0"/>
                </a:gradFill>
                <a:latin typeface="Segoe UI Semibold"/>
              </a:rPr>
              <a:t>Public preview content overview &amp; demo</a:t>
            </a:r>
          </a:p>
        </p:txBody>
      </p:sp>
      <p:sp>
        <p:nvSpPr>
          <p:cNvPr id="23" name="TextBox 22">
            <a:extLst>
              <a:ext uri="{FF2B5EF4-FFF2-40B4-BE49-F238E27FC236}">
                <a16:creationId xmlns:a16="http://schemas.microsoft.com/office/drawing/2014/main" id="{BAE51989-0D45-4CE2-B092-C16654C60E90}"/>
              </a:ext>
            </a:extLst>
          </p:cNvPr>
          <p:cNvSpPr txBox="1"/>
          <p:nvPr/>
        </p:nvSpPr>
        <p:spPr>
          <a:xfrm>
            <a:off x="6516914" y="3325543"/>
            <a:ext cx="4571999" cy="307777"/>
          </a:xfrm>
          <a:prstGeom prst="rect">
            <a:avLst/>
          </a:prstGeom>
          <a:noFill/>
        </p:spPr>
        <p:txBody>
          <a:bodyPr wrap="square" lIns="0" tIns="0" rIns="0" bIns="0" rtlCol="0">
            <a:spAutoFit/>
          </a:bodyPr>
          <a:lstStyle/>
          <a:p>
            <a:pPr lvl="0" defTabSz="914367"/>
            <a:r>
              <a:rPr lang="en-US" sz="2000">
                <a:gradFill>
                  <a:gsLst>
                    <a:gs pos="2917">
                      <a:srgbClr val="FFFFFF"/>
                    </a:gs>
                    <a:gs pos="30000">
                      <a:srgbClr val="FFFFFF"/>
                    </a:gs>
                  </a:gsLst>
                  <a:lin ang="5400000" scaled="0"/>
                </a:gradFill>
                <a:latin typeface="Segoe UI Semibold"/>
              </a:rPr>
              <a:t>Near future investments</a:t>
            </a:r>
          </a:p>
        </p:txBody>
      </p:sp>
      <p:sp>
        <p:nvSpPr>
          <p:cNvPr id="24" name="TextBox 23">
            <a:extLst>
              <a:ext uri="{FF2B5EF4-FFF2-40B4-BE49-F238E27FC236}">
                <a16:creationId xmlns:a16="http://schemas.microsoft.com/office/drawing/2014/main" id="{1E4D36E3-AECF-494C-8331-DB519CB71EC5}"/>
              </a:ext>
            </a:extLst>
          </p:cNvPr>
          <p:cNvSpPr txBox="1"/>
          <p:nvPr/>
        </p:nvSpPr>
        <p:spPr>
          <a:xfrm>
            <a:off x="6516914" y="4319692"/>
            <a:ext cx="4571999" cy="307777"/>
          </a:xfrm>
          <a:prstGeom prst="rect">
            <a:avLst/>
          </a:prstGeom>
          <a:noFill/>
        </p:spPr>
        <p:txBody>
          <a:bodyPr wrap="square" lIns="0" tIns="0" rIns="0" bIns="0" rtlCol="0">
            <a:spAutoFit/>
          </a:bodyPr>
          <a:lstStyle/>
          <a:p>
            <a:pPr lvl="0" defTabSz="914367"/>
            <a:r>
              <a:rPr lang="en-US" sz="2000">
                <a:gradFill>
                  <a:gsLst>
                    <a:gs pos="2917">
                      <a:srgbClr val="FFFFFF"/>
                    </a:gs>
                    <a:gs pos="30000">
                      <a:srgbClr val="FFFFFF"/>
                    </a:gs>
                  </a:gsLst>
                  <a:lin ang="5400000" scaled="0"/>
                </a:gradFill>
                <a:latin typeface="Segoe UI Semibold"/>
              </a:rPr>
              <a:t>Feedback and Q&amp;A</a:t>
            </a:r>
          </a:p>
        </p:txBody>
      </p:sp>
    </p:spTree>
    <p:extLst>
      <p:ext uri="{BB962C8B-B14F-4D97-AF65-F5344CB8AC3E}">
        <p14:creationId xmlns:p14="http://schemas.microsoft.com/office/powerpoint/2010/main" val="41205653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750"/>
                                        <p:tgtEl>
                                          <p:spTgt spid="5"/>
                                        </p:tgtEl>
                                      </p:cBhvr>
                                    </p:animEffect>
                                  </p:childTnLst>
                                </p:cTn>
                              </p:par>
                            </p:childTnLst>
                          </p:cTn>
                        </p:par>
                        <p:par>
                          <p:cTn id="8" fill="hold">
                            <p:stCondLst>
                              <p:cond delay="17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par>
                                <p:cTn id="12" presetID="42" presetClass="path" presetSubtype="0" decel="100000" fill="hold" grpId="1" nodeType="withEffect">
                                  <p:stCondLst>
                                    <p:cond delay="0"/>
                                  </p:stCondLst>
                                  <p:childTnLst>
                                    <p:animMotion origin="layout" path="M 4.375E-6 4.44444E-6 L 4.375E-6 0.08078 " pathEditMode="relative" rAng="0" ptsTypes="AA">
                                      <p:cBhvr>
                                        <p:cTn id="13" dur="500" spd="-100000" fill="hold"/>
                                        <p:tgtEl>
                                          <p:spTgt spid="22"/>
                                        </p:tgtEl>
                                        <p:attrNameLst>
                                          <p:attrName>ppt_x</p:attrName>
                                          <p:attrName>ppt_y</p:attrName>
                                        </p:attrNameLst>
                                      </p:cBhvr>
                                      <p:rCtr x="0" y="4028"/>
                                    </p:animMotion>
                                  </p:childTnLst>
                                </p:cTn>
                              </p:par>
                              <p:par>
                                <p:cTn id="14" presetID="10" presetClass="entr" presetSubtype="0" fill="hold" grpId="0" nodeType="withEffect">
                                  <p:stCondLst>
                                    <p:cond delay="2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42" presetClass="path" presetSubtype="0" decel="100000" fill="hold" grpId="1" nodeType="withEffect">
                                  <p:stCondLst>
                                    <p:cond delay="200"/>
                                  </p:stCondLst>
                                  <p:childTnLst>
                                    <p:animMotion origin="layout" path="M 4.375E-6 4.44444E-6 L 4.375E-6 0.08078 " pathEditMode="relative" rAng="0" ptsTypes="AA">
                                      <p:cBhvr>
                                        <p:cTn id="18" dur="500" spd="-100000" fill="hold"/>
                                        <p:tgtEl>
                                          <p:spTgt spid="23"/>
                                        </p:tgtEl>
                                        <p:attrNameLst>
                                          <p:attrName>ppt_x</p:attrName>
                                          <p:attrName>ppt_y</p:attrName>
                                        </p:attrNameLst>
                                      </p:cBhvr>
                                      <p:rCtr x="0" y="4028"/>
                                    </p:animMotion>
                                  </p:childTnLst>
                                </p:cTn>
                              </p:par>
                              <p:par>
                                <p:cTn id="19" presetID="10" presetClass="entr" presetSubtype="0" fill="hold" grpId="0" nodeType="withEffect">
                                  <p:stCondLst>
                                    <p:cond delay="4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42" presetClass="path" presetSubtype="0" decel="100000" fill="hold" grpId="1" nodeType="withEffect">
                                  <p:stCondLst>
                                    <p:cond delay="400"/>
                                  </p:stCondLst>
                                  <p:childTnLst>
                                    <p:animMotion origin="layout" path="M 4.375E-6 4.44444E-6 L 4.375E-6 0.08078 " pathEditMode="relative" rAng="0" ptsTypes="AA">
                                      <p:cBhvr>
                                        <p:cTn id="23" dur="500" spd="-100000" fill="hold"/>
                                        <p:tgtEl>
                                          <p:spTgt spid="24"/>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3" grpId="0"/>
      <p:bldP spid="23" grpId="1"/>
      <p:bldP spid="24" grpId="0"/>
      <p:bldP spid="2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7EDE1E-DD4A-D27E-36B3-E01F63E05212}"/>
              </a:ext>
            </a:extLst>
          </p:cNvPr>
          <p:cNvSpPr>
            <a:spLocks noGrp="1"/>
          </p:cNvSpPr>
          <p:nvPr>
            <p:ph type="title"/>
          </p:nvPr>
        </p:nvSpPr>
        <p:spPr/>
        <p:txBody>
          <a:bodyPr/>
          <a:lstStyle/>
          <a:p>
            <a:r>
              <a:rPr lang="en-US"/>
              <a:t>Deploy across environments</a:t>
            </a:r>
          </a:p>
        </p:txBody>
      </p:sp>
      <p:grpSp>
        <p:nvGrpSpPr>
          <p:cNvPr id="2" name="Group 1">
            <a:extLst>
              <a:ext uri="{FF2B5EF4-FFF2-40B4-BE49-F238E27FC236}">
                <a16:creationId xmlns:a16="http://schemas.microsoft.com/office/drawing/2014/main" id="{E5850974-E1E4-A225-56E3-CF7897C47857}"/>
              </a:ext>
              <a:ext uri="{C183D7F6-B498-43B3-948B-1728B52AA6E4}">
                <adec:decorative xmlns:adec="http://schemas.microsoft.com/office/drawing/2017/decorative" val="1"/>
              </a:ext>
            </a:extLst>
          </p:cNvPr>
          <p:cNvGrpSpPr/>
          <p:nvPr/>
        </p:nvGrpSpPr>
        <p:grpSpPr>
          <a:xfrm>
            <a:off x="5472229" y="1431078"/>
            <a:ext cx="4884150" cy="4601422"/>
            <a:chOff x="4383658" y="1431078"/>
            <a:chExt cx="4884150" cy="4601422"/>
          </a:xfrm>
        </p:grpSpPr>
        <p:sp>
          <p:nvSpPr>
            <p:cNvPr id="6" name="Rectangle 5">
              <a:extLst>
                <a:ext uri="{FF2B5EF4-FFF2-40B4-BE49-F238E27FC236}">
                  <a16:creationId xmlns:a16="http://schemas.microsoft.com/office/drawing/2014/main" id="{E3E737D8-0814-E63F-8466-3A3AAD1069BC}"/>
                </a:ext>
              </a:extLst>
            </p:cNvPr>
            <p:cNvSpPr/>
            <p:nvPr/>
          </p:nvSpPr>
          <p:spPr bwMode="auto">
            <a:xfrm>
              <a:off x="4383658" y="1431078"/>
              <a:ext cx="4884150" cy="4601422"/>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Tenant</a:t>
              </a:r>
            </a:p>
          </p:txBody>
        </p:sp>
        <p:sp>
          <p:nvSpPr>
            <p:cNvPr id="10" name="Rectangle 9">
              <a:extLst>
                <a:ext uri="{FF2B5EF4-FFF2-40B4-BE49-F238E27FC236}">
                  <a16:creationId xmlns:a16="http://schemas.microsoft.com/office/drawing/2014/main" id="{EBD947B2-ECC6-D565-46A1-037B5AFF6A8E}"/>
                </a:ext>
              </a:extLst>
            </p:cNvPr>
            <p:cNvSpPr/>
            <p:nvPr/>
          </p:nvSpPr>
          <p:spPr bwMode="auto">
            <a:xfrm>
              <a:off x="4494713" y="1638022"/>
              <a:ext cx="1683157" cy="111841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PBI environment workspace</a:t>
              </a:r>
              <a:endParaRPr lang="en-US">
                <a:solidFill>
                  <a:schemeClr val="tx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9820AEF6-74F4-A9B3-20E7-B02BAC8F9803}"/>
                </a:ext>
              </a:extLst>
            </p:cNvPr>
            <p:cNvSpPr/>
            <p:nvPr/>
          </p:nvSpPr>
          <p:spPr bwMode="auto">
            <a:xfrm>
              <a:off x="4494714" y="3453230"/>
              <a:ext cx="1683158" cy="168997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err="1">
                  <a:solidFill>
                    <a:schemeClr val="tx1"/>
                  </a:solidFill>
                  <a:latin typeface="+mj-lt"/>
                  <a:ea typeface="Segoe UI" pitchFamily="34" charset="0"/>
                  <a:cs typeface="Segoe UI" pitchFamily="34" charset="0"/>
                </a:rPr>
                <a:t>Dataverse</a:t>
              </a:r>
              <a:r>
                <a:rPr lang="en-US" sz="1200">
                  <a:solidFill>
                    <a:schemeClr val="tx1"/>
                  </a:solidFill>
                  <a:latin typeface="+mj-lt"/>
                  <a:ea typeface="Segoe UI" pitchFamily="34" charset="0"/>
                  <a:cs typeface="Segoe UI" pitchFamily="34" charset="0"/>
                </a:rPr>
                <a:t> environment</a:t>
              </a:r>
              <a:endParaRPr lang="en-US">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11B06A5-6C68-594D-4E15-F488D7971F11}"/>
                </a:ext>
              </a:extLst>
            </p:cNvPr>
            <p:cNvSpPr/>
            <p:nvPr/>
          </p:nvSpPr>
          <p:spPr bwMode="auto">
            <a:xfrm>
              <a:off x="4620087" y="3555789"/>
              <a:ext cx="1194812" cy="102769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component</a:t>
              </a:r>
              <a:endParaRPr lang="en-US">
                <a:solidFill>
                  <a:schemeClr val="tx1"/>
                </a:solidFill>
                <a:latin typeface="+mj-lt"/>
                <a:ea typeface="Segoe UI" pitchFamily="34" charset="0"/>
                <a:cs typeface="Segoe UI" pitchFamily="34" charset="0"/>
              </a:endParaRPr>
            </a:p>
          </p:txBody>
        </p:sp>
        <p:sp>
          <p:nvSpPr>
            <p:cNvPr id="9" name="Rectangle 8">
              <a:extLst>
                <a:ext uri="{FF2B5EF4-FFF2-40B4-BE49-F238E27FC236}">
                  <a16:creationId xmlns:a16="http://schemas.microsoft.com/office/drawing/2014/main" id="{41AED6C5-A61A-4B4F-B747-10065CBA1F48}"/>
                </a:ext>
              </a:extLst>
            </p:cNvPr>
            <p:cNvSpPr/>
            <p:nvPr/>
          </p:nvSpPr>
          <p:spPr bwMode="auto">
            <a:xfrm>
              <a:off x="4620087" y="2249727"/>
              <a:ext cx="1414826" cy="362512"/>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Report/Dataset</a:t>
              </a:r>
              <a:endParaRPr lang="en-US">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C0369CEC-CE84-28FD-F61E-54F86E046130}"/>
                </a:ext>
              </a:extLst>
            </p:cNvPr>
            <p:cNvSpPr/>
            <p:nvPr/>
          </p:nvSpPr>
          <p:spPr bwMode="auto">
            <a:xfrm>
              <a:off x="7499707" y="1638022"/>
              <a:ext cx="1683157" cy="111841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PBI environment workspace</a:t>
              </a:r>
              <a:endParaRPr lang="en-US">
                <a:solidFill>
                  <a:schemeClr val="tx1"/>
                </a:solidFill>
                <a:latin typeface="+mj-lt"/>
                <a:ea typeface="Segoe UI" pitchFamily="34" charset="0"/>
                <a:cs typeface="Segoe UI" pitchFamily="34" charset="0"/>
              </a:endParaRPr>
            </a:p>
          </p:txBody>
        </p:sp>
        <p:sp>
          <p:nvSpPr>
            <p:cNvPr id="19" name="Rectangle 18">
              <a:extLst>
                <a:ext uri="{FF2B5EF4-FFF2-40B4-BE49-F238E27FC236}">
                  <a16:creationId xmlns:a16="http://schemas.microsoft.com/office/drawing/2014/main" id="{BC51D0A5-30BC-8770-4BB7-A50E06ED6343}"/>
                </a:ext>
              </a:extLst>
            </p:cNvPr>
            <p:cNvSpPr/>
            <p:nvPr/>
          </p:nvSpPr>
          <p:spPr bwMode="auto">
            <a:xfrm>
              <a:off x="7499708" y="3453230"/>
              <a:ext cx="1683158" cy="168997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Dataverse environment</a:t>
              </a:r>
              <a:endParaRPr lang="en-US">
                <a:solidFill>
                  <a:schemeClr val="tx1"/>
                </a:solidFill>
                <a:latin typeface="+mj-lt"/>
                <a:ea typeface="Segoe UI" pitchFamily="34" charset="0"/>
                <a:cs typeface="Segoe UI" pitchFamily="34" charset="0"/>
              </a:endParaRPr>
            </a:p>
          </p:txBody>
        </p:sp>
        <p:sp>
          <p:nvSpPr>
            <p:cNvPr id="21" name="Rectangle 20">
              <a:extLst>
                <a:ext uri="{FF2B5EF4-FFF2-40B4-BE49-F238E27FC236}">
                  <a16:creationId xmlns:a16="http://schemas.microsoft.com/office/drawing/2014/main" id="{AF33209D-2ABA-CF34-CF67-C011309D2B02}"/>
                </a:ext>
              </a:extLst>
            </p:cNvPr>
            <p:cNvSpPr/>
            <p:nvPr/>
          </p:nvSpPr>
          <p:spPr bwMode="auto">
            <a:xfrm>
              <a:off x="7625081" y="3555789"/>
              <a:ext cx="1194812" cy="102769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component</a:t>
              </a:r>
              <a:endParaRPr lang="en-US">
                <a:solidFill>
                  <a:schemeClr val="tx1"/>
                </a:solidFill>
                <a:latin typeface="+mj-lt"/>
                <a:ea typeface="Segoe UI" pitchFamily="34" charset="0"/>
                <a:cs typeface="Segoe UI" pitchFamily="34" charset="0"/>
              </a:endParaRPr>
            </a:p>
          </p:txBody>
        </p:sp>
        <p:sp>
          <p:nvSpPr>
            <p:cNvPr id="17" name="Rectangle 16">
              <a:extLst>
                <a:ext uri="{FF2B5EF4-FFF2-40B4-BE49-F238E27FC236}">
                  <a16:creationId xmlns:a16="http://schemas.microsoft.com/office/drawing/2014/main" id="{E9D16AD4-30CD-120D-42A5-6C76AB9F4FBF}"/>
                </a:ext>
              </a:extLst>
            </p:cNvPr>
            <p:cNvSpPr/>
            <p:nvPr/>
          </p:nvSpPr>
          <p:spPr bwMode="auto">
            <a:xfrm>
              <a:off x="7625081" y="2245378"/>
              <a:ext cx="1414826" cy="362512"/>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Report/Dataset</a:t>
              </a:r>
              <a:endParaRPr lang="en-US">
                <a:solidFill>
                  <a:schemeClr val="tx1"/>
                </a:solidFill>
                <a:latin typeface="+mj-lt"/>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CE7D0B47-8500-172A-6ABD-981E8EFA353F}"/>
                </a:ext>
              </a:extLst>
            </p:cNvPr>
            <p:cNvCxnSpPr>
              <a:stCxn id="11" idx="3"/>
              <a:endCxn id="19" idx="1"/>
            </p:cNvCxnSpPr>
            <p:nvPr/>
          </p:nvCxnSpPr>
          <p:spPr>
            <a:xfrm>
              <a:off x="6177872" y="4298215"/>
              <a:ext cx="1321835" cy="0"/>
            </a:xfrm>
            <a:prstGeom prst="straightConnector1">
              <a:avLst/>
            </a:prstGeom>
            <a:ln>
              <a:solidFill>
                <a:schemeClr val="tx1"/>
              </a:solidFill>
              <a:prstDash val="dash"/>
              <a:tailEnd type="arrow" w="med" len="sm"/>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08D4B5B-854E-4767-3842-990508A32988}"/>
                </a:ext>
              </a:extLst>
            </p:cNvPr>
            <p:cNvSpPr txBox="1"/>
            <p:nvPr/>
          </p:nvSpPr>
          <p:spPr>
            <a:xfrm>
              <a:off x="6305691" y="4382620"/>
              <a:ext cx="1256703" cy="276999"/>
            </a:xfrm>
            <a:prstGeom prst="rect">
              <a:avLst/>
            </a:prstGeom>
            <a:noFill/>
          </p:spPr>
          <p:txBody>
            <a:bodyPr wrap="square">
              <a:sp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Solution.zip</a:t>
              </a:r>
              <a:endParaRPr lang="en-US">
                <a:solidFill>
                  <a:schemeClr val="tx1"/>
                </a:solidFill>
                <a:latin typeface="+mj-lt"/>
                <a:ea typeface="Segoe UI" pitchFamily="34" charset="0"/>
                <a:cs typeface="Segoe UI" pitchFamily="34" charset="0"/>
              </a:endParaRPr>
            </a:p>
          </p:txBody>
        </p:sp>
        <p:grpSp>
          <p:nvGrpSpPr>
            <p:cNvPr id="38" name="Group 37">
              <a:extLst>
                <a:ext uri="{FF2B5EF4-FFF2-40B4-BE49-F238E27FC236}">
                  <a16:creationId xmlns:a16="http://schemas.microsoft.com/office/drawing/2014/main" id="{F873FC8C-8F21-C56C-0A9B-84CA409611FE}"/>
                </a:ext>
              </a:extLst>
            </p:cNvPr>
            <p:cNvGrpSpPr/>
            <p:nvPr/>
          </p:nvGrpSpPr>
          <p:grpSpPr>
            <a:xfrm>
              <a:off x="5048580" y="3743622"/>
              <a:ext cx="337826" cy="449732"/>
              <a:chOff x="2940051" y="5878513"/>
              <a:chExt cx="254000" cy="338138"/>
            </a:xfrm>
          </p:grpSpPr>
          <p:sp>
            <p:nvSpPr>
              <p:cNvPr id="40" name="Freeform 11">
                <a:extLst>
                  <a:ext uri="{FF2B5EF4-FFF2-40B4-BE49-F238E27FC236}">
                    <a16:creationId xmlns:a16="http://schemas.microsoft.com/office/drawing/2014/main" id="{14099650-90AB-51FA-7F2B-77163E289D20}"/>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2">
                <a:extLst>
                  <a:ext uri="{FF2B5EF4-FFF2-40B4-BE49-F238E27FC236}">
                    <a16:creationId xmlns:a16="http://schemas.microsoft.com/office/drawing/2014/main" id="{807F1824-B93E-B330-BA5A-18DB92A55B70}"/>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0930E92C-DBA4-86FF-EFA9-930941400650}"/>
                  </a:ext>
                </a:extLst>
              </p:cNvPr>
              <p:cNvGrpSpPr/>
              <p:nvPr/>
            </p:nvGrpSpPr>
            <p:grpSpPr>
              <a:xfrm flipH="1">
                <a:off x="2963758" y="5992547"/>
                <a:ext cx="210316" cy="172495"/>
                <a:chOff x="3242630" y="5722938"/>
                <a:chExt cx="327660" cy="236537"/>
              </a:xfrm>
            </p:grpSpPr>
            <p:sp>
              <p:nvSpPr>
                <p:cNvPr id="43" name="Freeform 17">
                  <a:extLst>
                    <a:ext uri="{FF2B5EF4-FFF2-40B4-BE49-F238E27FC236}">
                      <a16:creationId xmlns:a16="http://schemas.microsoft.com/office/drawing/2014/main" id="{1B6E1EE1-37AD-304D-32C7-17F1E108ED44}"/>
                    </a:ext>
                  </a:extLst>
                </p:cNvPr>
                <p:cNvSpPr>
                  <a:spLocks/>
                </p:cNvSpPr>
                <p:nvPr/>
              </p:nvSpPr>
              <p:spPr bwMode="auto">
                <a:xfrm>
                  <a:off x="3242633" y="5934075"/>
                  <a:ext cx="327654" cy="25400"/>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25D487E1-29BF-B5DD-B9CF-8723C55F3809}"/>
                    </a:ext>
                  </a:extLst>
                </p:cNvPr>
                <p:cNvSpPr>
                  <a:spLocks/>
                </p:cNvSpPr>
                <p:nvPr/>
              </p:nvSpPr>
              <p:spPr bwMode="auto">
                <a:xfrm>
                  <a:off x="3242630" y="5881688"/>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3C63C8E8-833B-EAFA-A41A-78D47EE442AE}"/>
                    </a:ext>
                  </a:extLst>
                </p:cNvPr>
                <p:cNvSpPr>
                  <a:spLocks/>
                </p:cNvSpPr>
                <p:nvPr/>
              </p:nvSpPr>
              <p:spPr bwMode="auto">
                <a:xfrm>
                  <a:off x="3242630" y="5829300"/>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4DA9482A-3DC4-5249-7C44-CCD2DC500985}"/>
                    </a:ext>
                  </a:extLst>
                </p:cNvPr>
                <p:cNvSpPr>
                  <a:spLocks/>
                </p:cNvSpPr>
                <p:nvPr/>
              </p:nvSpPr>
              <p:spPr bwMode="auto">
                <a:xfrm>
                  <a:off x="3438525" y="5722938"/>
                  <a:ext cx="131763" cy="26988"/>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063B6B44-B197-3C8D-D5D6-221096467444}"/>
                    </a:ext>
                  </a:extLst>
                </p:cNvPr>
                <p:cNvSpPr>
                  <a:spLocks/>
                </p:cNvSpPr>
                <p:nvPr/>
              </p:nvSpPr>
              <p:spPr bwMode="auto">
                <a:xfrm>
                  <a:off x="3242636" y="5776913"/>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a:extLst>
                <a:ext uri="{FF2B5EF4-FFF2-40B4-BE49-F238E27FC236}">
                  <a16:creationId xmlns:a16="http://schemas.microsoft.com/office/drawing/2014/main" id="{F9EE2A2E-696B-40A6-33E1-FFB46E619ECB}"/>
                </a:ext>
              </a:extLst>
            </p:cNvPr>
            <p:cNvGrpSpPr/>
            <p:nvPr/>
          </p:nvGrpSpPr>
          <p:grpSpPr>
            <a:xfrm>
              <a:off x="8051741" y="3743622"/>
              <a:ext cx="337826" cy="449732"/>
              <a:chOff x="2940051" y="5878513"/>
              <a:chExt cx="254000" cy="338138"/>
            </a:xfrm>
          </p:grpSpPr>
          <p:sp>
            <p:nvSpPr>
              <p:cNvPr id="50" name="Freeform 11">
                <a:extLst>
                  <a:ext uri="{FF2B5EF4-FFF2-40B4-BE49-F238E27FC236}">
                    <a16:creationId xmlns:a16="http://schemas.microsoft.com/office/drawing/2014/main" id="{DE852711-8BFA-511D-D1A6-20CAE38CDD4E}"/>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EFA8F868-1B62-382A-820B-A4B60926DB1D}"/>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2" name="Group 51">
                <a:extLst>
                  <a:ext uri="{FF2B5EF4-FFF2-40B4-BE49-F238E27FC236}">
                    <a16:creationId xmlns:a16="http://schemas.microsoft.com/office/drawing/2014/main" id="{FD141E88-ABF2-8ACD-20CA-4D1281329383}"/>
                  </a:ext>
                </a:extLst>
              </p:cNvPr>
              <p:cNvGrpSpPr/>
              <p:nvPr/>
            </p:nvGrpSpPr>
            <p:grpSpPr>
              <a:xfrm flipH="1">
                <a:off x="2963758" y="5992547"/>
                <a:ext cx="210316" cy="172495"/>
                <a:chOff x="3242630" y="5722938"/>
                <a:chExt cx="327660" cy="236537"/>
              </a:xfrm>
            </p:grpSpPr>
            <p:sp>
              <p:nvSpPr>
                <p:cNvPr id="53" name="Freeform 17">
                  <a:extLst>
                    <a:ext uri="{FF2B5EF4-FFF2-40B4-BE49-F238E27FC236}">
                      <a16:creationId xmlns:a16="http://schemas.microsoft.com/office/drawing/2014/main" id="{34BEB418-29DD-5F70-3A33-AC0C536D7DD6}"/>
                    </a:ext>
                  </a:extLst>
                </p:cNvPr>
                <p:cNvSpPr>
                  <a:spLocks/>
                </p:cNvSpPr>
                <p:nvPr/>
              </p:nvSpPr>
              <p:spPr bwMode="auto">
                <a:xfrm>
                  <a:off x="3242633" y="5934075"/>
                  <a:ext cx="327654" cy="25400"/>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AA1BC771-6B2A-7118-DFB8-EF34CD9F7EDF}"/>
                    </a:ext>
                  </a:extLst>
                </p:cNvPr>
                <p:cNvSpPr>
                  <a:spLocks/>
                </p:cNvSpPr>
                <p:nvPr/>
              </p:nvSpPr>
              <p:spPr bwMode="auto">
                <a:xfrm>
                  <a:off x="3242630" y="5881688"/>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35DED504-3DDF-0AAA-D8E9-42242372B137}"/>
                    </a:ext>
                  </a:extLst>
                </p:cNvPr>
                <p:cNvSpPr>
                  <a:spLocks/>
                </p:cNvSpPr>
                <p:nvPr/>
              </p:nvSpPr>
              <p:spPr bwMode="auto">
                <a:xfrm>
                  <a:off x="3242630" y="5829300"/>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2A02DA20-7260-C1D9-B34E-C2E61F00A087}"/>
                    </a:ext>
                  </a:extLst>
                </p:cNvPr>
                <p:cNvSpPr>
                  <a:spLocks/>
                </p:cNvSpPr>
                <p:nvPr/>
              </p:nvSpPr>
              <p:spPr bwMode="auto">
                <a:xfrm>
                  <a:off x="3438525" y="5722938"/>
                  <a:ext cx="131763" cy="26988"/>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7B856E46-FDB7-F37C-DFB1-AA6BA87EC83D}"/>
                    </a:ext>
                  </a:extLst>
                </p:cNvPr>
                <p:cNvSpPr>
                  <a:spLocks/>
                </p:cNvSpPr>
                <p:nvPr/>
              </p:nvSpPr>
              <p:spPr bwMode="auto">
                <a:xfrm>
                  <a:off x="3242636" y="5776913"/>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7" name="Group 66">
              <a:extLst>
                <a:ext uri="{FF2B5EF4-FFF2-40B4-BE49-F238E27FC236}">
                  <a16:creationId xmlns:a16="http://schemas.microsoft.com/office/drawing/2014/main" id="{192FC667-92EC-E6E9-00C6-A516E76D9DFE}"/>
                </a:ext>
              </a:extLst>
            </p:cNvPr>
            <p:cNvGrpSpPr/>
            <p:nvPr/>
          </p:nvGrpSpPr>
          <p:grpSpPr>
            <a:xfrm>
              <a:off x="6591435" y="4686622"/>
              <a:ext cx="347208" cy="401592"/>
              <a:chOff x="10164871" y="3174197"/>
              <a:chExt cx="440597" cy="509608"/>
            </a:xfrm>
            <a:solidFill>
              <a:srgbClr val="0078D4"/>
            </a:solidFill>
          </p:grpSpPr>
          <p:sp>
            <p:nvSpPr>
              <p:cNvPr id="68" name="Freeform 1067">
                <a:extLst>
                  <a:ext uri="{FF2B5EF4-FFF2-40B4-BE49-F238E27FC236}">
                    <a16:creationId xmlns:a16="http://schemas.microsoft.com/office/drawing/2014/main" id="{486B256B-039E-3B4C-7613-4976A8FFAF6D}"/>
                  </a:ext>
                </a:extLst>
              </p:cNvPr>
              <p:cNvSpPr>
                <a:spLocks/>
              </p:cNvSpPr>
              <p:nvPr/>
            </p:nvSpPr>
            <p:spPr bwMode="auto">
              <a:xfrm>
                <a:off x="10164871" y="3328142"/>
                <a:ext cx="207028" cy="355663"/>
              </a:xfrm>
              <a:custGeom>
                <a:avLst/>
                <a:gdLst>
                  <a:gd name="T0" fmla="*/ 39 w 39"/>
                  <a:gd name="T1" fmla="*/ 20 h 67"/>
                  <a:gd name="T2" fmla="*/ 0 w 39"/>
                  <a:gd name="T3" fmla="*/ 0 h 67"/>
                  <a:gd name="T4" fmla="*/ 0 w 39"/>
                  <a:gd name="T5" fmla="*/ 44 h 67"/>
                  <a:gd name="T6" fmla="*/ 39 w 39"/>
                  <a:gd name="T7" fmla="*/ 67 h 67"/>
                  <a:gd name="T8" fmla="*/ 39 w 39"/>
                  <a:gd name="T9" fmla="*/ 20 h 67"/>
                </a:gdLst>
                <a:ahLst/>
                <a:cxnLst>
                  <a:cxn ang="0">
                    <a:pos x="T0" y="T1"/>
                  </a:cxn>
                  <a:cxn ang="0">
                    <a:pos x="T2" y="T3"/>
                  </a:cxn>
                  <a:cxn ang="0">
                    <a:pos x="T4" y="T5"/>
                  </a:cxn>
                  <a:cxn ang="0">
                    <a:pos x="T6" y="T7"/>
                  </a:cxn>
                  <a:cxn ang="0">
                    <a:pos x="T8" y="T9"/>
                  </a:cxn>
                </a:cxnLst>
                <a:rect l="0" t="0" r="r" b="b"/>
                <a:pathLst>
                  <a:path w="39" h="67">
                    <a:moveTo>
                      <a:pt x="39" y="20"/>
                    </a:moveTo>
                    <a:lnTo>
                      <a:pt x="0" y="0"/>
                    </a:lnTo>
                    <a:lnTo>
                      <a:pt x="0" y="44"/>
                    </a:lnTo>
                    <a:lnTo>
                      <a:pt x="39" y="67"/>
                    </a:lnTo>
                    <a:lnTo>
                      <a:pt x="39"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69" name="Freeform 1068">
                <a:extLst>
                  <a:ext uri="{FF2B5EF4-FFF2-40B4-BE49-F238E27FC236}">
                    <a16:creationId xmlns:a16="http://schemas.microsoft.com/office/drawing/2014/main" id="{EC50830E-044E-2751-0009-CF14D9B97088}"/>
                  </a:ext>
                </a:extLst>
              </p:cNvPr>
              <p:cNvSpPr>
                <a:spLocks/>
              </p:cNvSpPr>
              <p:nvPr/>
            </p:nvSpPr>
            <p:spPr bwMode="auto">
              <a:xfrm>
                <a:off x="10403750" y="3328142"/>
                <a:ext cx="201718" cy="355663"/>
              </a:xfrm>
              <a:custGeom>
                <a:avLst/>
                <a:gdLst>
                  <a:gd name="T0" fmla="*/ 0 w 38"/>
                  <a:gd name="T1" fmla="*/ 20 h 67"/>
                  <a:gd name="T2" fmla="*/ 0 w 38"/>
                  <a:gd name="T3" fmla="*/ 67 h 67"/>
                  <a:gd name="T4" fmla="*/ 38 w 38"/>
                  <a:gd name="T5" fmla="*/ 44 h 67"/>
                  <a:gd name="T6" fmla="*/ 38 w 38"/>
                  <a:gd name="T7" fmla="*/ 0 h 67"/>
                  <a:gd name="T8" fmla="*/ 0 w 38"/>
                  <a:gd name="T9" fmla="*/ 20 h 67"/>
                </a:gdLst>
                <a:ahLst/>
                <a:cxnLst>
                  <a:cxn ang="0">
                    <a:pos x="T0" y="T1"/>
                  </a:cxn>
                  <a:cxn ang="0">
                    <a:pos x="T2" y="T3"/>
                  </a:cxn>
                  <a:cxn ang="0">
                    <a:pos x="T4" y="T5"/>
                  </a:cxn>
                  <a:cxn ang="0">
                    <a:pos x="T6" y="T7"/>
                  </a:cxn>
                  <a:cxn ang="0">
                    <a:pos x="T8" y="T9"/>
                  </a:cxn>
                </a:cxnLst>
                <a:rect l="0" t="0" r="r" b="b"/>
                <a:pathLst>
                  <a:path w="38" h="67">
                    <a:moveTo>
                      <a:pt x="0" y="20"/>
                    </a:moveTo>
                    <a:lnTo>
                      <a:pt x="0" y="67"/>
                    </a:lnTo>
                    <a:lnTo>
                      <a:pt x="38" y="44"/>
                    </a:lnTo>
                    <a:lnTo>
                      <a:pt x="38" y="0"/>
                    </a:lnTo>
                    <a:lnTo>
                      <a:pt x="0"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0" name="Freeform 1069">
                <a:extLst>
                  <a:ext uri="{FF2B5EF4-FFF2-40B4-BE49-F238E27FC236}">
                    <a16:creationId xmlns:a16="http://schemas.microsoft.com/office/drawing/2014/main" id="{5C0ED0E2-2050-EDEA-248E-4B9556D1FB38}"/>
                  </a:ext>
                </a:extLst>
              </p:cNvPr>
              <p:cNvSpPr>
                <a:spLocks/>
              </p:cNvSpPr>
              <p:nvPr/>
            </p:nvSpPr>
            <p:spPr bwMode="auto">
              <a:xfrm>
                <a:off x="10164871" y="3243208"/>
                <a:ext cx="318502" cy="169868"/>
              </a:xfrm>
              <a:custGeom>
                <a:avLst/>
                <a:gdLst>
                  <a:gd name="T0" fmla="*/ 19 w 60"/>
                  <a:gd name="T1" fmla="*/ 0 h 32"/>
                  <a:gd name="T2" fmla="*/ 0 w 60"/>
                  <a:gd name="T3" fmla="*/ 9 h 32"/>
                  <a:gd name="T4" fmla="*/ 42 w 60"/>
                  <a:gd name="T5" fmla="*/ 32 h 32"/>
                  <a:gd name="T6" fmla="*/ 60 w 60"/>
                  <a:gd name="T7" fmla="*/ 22 h 32"/>
                  <a:gd name="T8" fmla="*/ 19 w 60"/>
                  <a:gd name="T9" fmla="*/ 0 h 32"/>
                </a:gdLst>
                <a:ahLst/>
                <a:cxnLst>
                  <a:cxn ang="0">
                    <a:pos x="T0" y="T1"/>
                  </a:cxn>
                  <a:cxn ang="0">
                    <a:pos x="T2" y="T3"/>
                  </a:cxn>
                  <a:cxn ang="0">
                    <a:pos x="T4" y="T5"/>
                  </a:cxn>
                  <a:cxn ang="0">
                    <a:pos x="T6" y="T7"/>
                  </a:cxn>
                  <a:cxn ang="0">
                    <a:pos x="T8" y="T9"/>
                  </a:cxn>
                </a:cxnLst>
                <a:rect l="0" t="0" r="r" b="b"/>
                <a:pathLst>
                  <a:path w="60" h="32">
                    <a:moveTo>
                      <a:pt x="19" y="0"/>
                    </a:moveTo>
                    <a:lnTo>
                      <a:pt x="0" y="9"/>
                    </a:lnTo>
                    <a:lnTo>
                      <a:pt x="42" y="32"/>
                    </a:lnTo>
                    <a:lnTo>
                      <a:pt x="60" y="22"/>
                    </a:lnTo>
                    <a:lnTo>
                      <a:pt x="1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1" name="Freeform 1070">
                <a:extLst>
                  <a:ext uri="{FF2B5EF4-FFF2-40B4-BE49-F238E27FC236}">
                    <a16:creationId xmlns:a16="http://schemas.microsoft.com/office/drawing/2014/main" id="{6A1FD320-7DB3-3CBF-2DBD-6CBE9165D6D5}"/>
                  </a:ext>
                </a:extLst>
              </p:cNvPr>
              <p:cNvSpPr>
                <a:spLocks/>
              </p:cNvSpPr>
              <p:nvPr/>
            </p:nvSpPr>
            <p:spPr bwMode="auto">
              <a:xfrm>
                <a:off x="10292272" y="3174197"/>
                <a:ext cx="313196" cy="169868"/>
              </a:xfrm>
              <a:custGeom>
                <a:avLst/>
                <a:gdLst>
                  <a:gd name="T0" fmla="*/ 18 w 59"/>
                  <a:gd name="T1" fmla="*/ 0 h 32"/>
                  <a:gd name="T2" fmla="*/ 0 w 59"/>
                  <a:gd name="T3" fmla="*/ 10 h 32"/>
                  <a:gd name="T4" fmla="*/ 43 w 59"/>
                  <a:gd name="T5" fmla="*/ 32 h 32"/>
                  <a:gd name="T6" fmla="*/ 59 w 59"/>
                  <a:gd name="T7" fmla="*/ 22 h 32"/>
                  <a:gd name="T8" fmla="*/ 18 w 59"/>
                  <a:gd name="T9" fmla="*/ 0 h 32"/>
                </a:gdLst>
                <a:ahLst/>
                <a:cxnLst>
                  <a:cxn ang="0">
                    <a:pos x="T0" y="T1"/>
                  </a:cxn>
                  <a:cxn ang="0">
                    <a:pos x="T2" y="T3"/>
                  </a:cxn>
                  <a:cxn ang="0">
                    <a:pos x="T4" y="T5"/>
                  </a:cxn>
                  <a:cxn ang="0">
                    <a:pos x="T6" y="T7"/>
                  </a:cxn>
                  <a:cxn ang="0">
                    <a:pos x="T8" y="T9"/>
                  </a:cxn>
                </a:cxnLst>
                <a:rect l="0" t="0" r="r" b="b"/>
                <a:pathLst>
                  <a:path w="59" h="32">
                    <a:moveTo>
                      <a:pt x="18" y="0"/>
                    </a:moveTo>
                    <a:lnTo>
                      <a:pt x="0" y="10"/>
                    </a:lnTo>
                    <a:lnTo>
                      <a:pt x="43" y="32"/>
                    </a:lnTo>
                    <a:lnTo>
                      <a:pt x="59" y="22"/>
                    </a:lnTo>
                    <a:lnTo>
                      <a:pt x="1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nvGrpSpPr>
            <p:cNvPr id="78" name="Group 77">
              <a:extLst>
                <a:ext uri="{FF2B5EF4-FFF2-40B4-BE49-F238E27FC236}">
                  <a16:creationId xmlns:a16="http://schemas.microsoft.com/office/drawing/2014/main" id="{C3A911ED-ED23-9669-D930-258E4D5A903F}"/>
                </a:ext>
              </a:extLst>
            </p:cNvPr>
            <p:cNvGrpSpPr/>
            <p:nvPr/>
          </p:nvGrpSpPr>
          <p:grpSpPr>
            <a:xfrm>
              <a:off x="5429250" y="2640480"/>
              <a:ext cx="214313" cy="1357973"/>
              <a:chOff x="5429250" y="2640480"/>
              <a:chExt cx="214313" cy="1357973"/>
            </a:xfrm>
          </p:grpSpPr>
          <p:cxnSp>
            <p:nvCxnSpPr>
              <p:cNvPr id="73" name="Straight Arrow Connector 72">
                <a:extLst>
                  <a:ext uri="{FF2B5EF4-FFF2-40B4-BE49-F238E27FC236}">
                    <a16:creationId xmlns:a16="http://schemas.microsoft.com/office/drawing/2014/main" id="{0B200A7C-4737-48BC-3310-E84C56F63A30}"/>
                  </a:ext>
                </a:extLst>
              </p:cNvPr>
              <p:cNvCxnSpPr>
                <a:cxnSpLocks/>
              </p:cNvCxnSpPr>
              <p:nvPr/>
            </p:nvCxnSpPr>
            <p:spPr>
              <a:xfrm>
                <a:off x="5643563" y="2640480"/>
                <a:ext cx="0" cy="1357973"/>
              </a:xfrm>
              <a:prstGeom prst="straightConnector1">
                <a:avLst/>
              </a:prstGeom>
              <a:ln cap="sq">
                <a:solidFill>
                  <a:schemeClr val="tx1"/>
                </a:solidFill>
                <a:prstDash val="dash"/>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6112917-8F79-C52E-68E7-C2BE6B9CDD8D}"/>
                  </a:ext>
                </a:extLst>
              </p:cNvPr>
              <p:cNvCxnSpPr>
                <a:cxnSpLocks/>
              </p:cNvCxnSpPr>
              <p:nvPr/>
            </p:nvCxnSpPr>
            <p:spPr>
              <a:xfrm flipH="1">
                <a:off x="5429250" y="3998453"/>
                <a:ext cx="209550" cy="0"/>
              </a:xfrm>
              <a:prstGeom prst="straightConnector1">
                <a:avLst/>
              </a:prstGeom>
              <a:ln>
                <a:solidFill>
                  <a:schemeClr val="tx1"/>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8AFA634-C1C9-7FF2-F56F-AAA688E0A884}"/>
                </a:ext>
              </a:extLst>
            </p:cNvPr>
            <p:cNvGrpSpPr/>
            <p:nvPr/>
          </p:nvGrpSpPr>
          <p:grpSpPr>
            <a:xfrm>
              <a:off x="8445904" y="2640480"/>
              <a:ext cx="214313" cy="1357973"/>
              <a:chOff x="5429250" y="2640480"/>
              <a:chExt cx="214313" cy="1357973"/>
            </a:xfrm>
          </p:grpSpPr>
          <p:cxnSp>
            <p:nvCxnSpPr>
              <p:cNvPr id="80" name="Straight Arrow Connector 79">
                <a:extLst>
                  <a:ext uri="{FF2B5EF4-FFF2-40B4-BE49-F238E27FC236}">
                    <a16:creationId xmlns:a16="http://schemas.microsoft.com/office/drawing/2014/main" id="{8016270A-3687-8FEB-5B2B-C1144A33083A}"/>
                  </a:ext>
                </a:extLst>
              </p:cNvPr>
              <p:cNvCxnSpPr>
                <a:cxnSpLocks/>
              </p:cNvCxnSpPr>
              <p:nvPr/>
            </p:nvCxnSpPr>
            <p:spPr>
              <a:xfrm>
                <a:off x="5643563" y="2640480"/>
                <a:ext cx="0" cy="1357973"/>
              </a:xfrm>
              <a:prstGeom prst="straightConnector1">
                <a:avLst/>
              </a:prstGeom>
              <a:ln cap="sq">
                <a:solidFill>
                  <a:schemeClr val="tx1"/>
                </a:solidFill>
                <a:prstDash val="dash"/>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1AF162A-AACE-8038-CC90-117B92BF33DB}"/>
                  </a:ext>
                </a:extLst>
              </p:cNvPr>
              <p:cNvCxnSpPr>
                <a:cxnSpLocks/>
              </p:cNvCxnSpPr>
              <p:nvPr/>
            </p:nvCxnSpPr>
            <p:spPr>
              <a:xfrm flipH="1">
                <a:off x="5429250" y="3998453"/>
                <a:ext cx="209550" cy="0"/>
              </a:xfrm>
              <a:prstGeom prst="straightConnector1">
                <a:avLst/>
              </a:prstGeom>
              <a:ln>
                <a:solidFill>
                  <a:schemeClr val="tx1"/>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sp>
        <p:nvSpPr>
          <p:cNvPr id="85" name="TextBox 84">
            <a:extLst>
              <a:ext uri="{FF2B5EF4-FFF2-40B4-BE49-F238E27FC236}">
                <a16:creationId xmlns:a16="http://schemas.microsoft.com/office/drawing/2014/main" id="{1DB5C3D2-43EF-7B77-B43E-0FED9AF18628}"/>
              </a:ext>
            </a:extLst>
          </p:cNvPr>
          <p:cNvSpPr txBox="1"/>
          <p:nvPr/>
        </p:nvSpPr>
        <p:spPr>
          <a:xfrm>
            <a:off x="588263" y="1528120"/>
            <a:ext cx="3187805" cy="2497222"/>
          </a:xfrm>
          <a:prstGeom prst="rect">
            <a:avLst/>
          </a:prstGeom>
          <a:noFill/>
        </p:spPr>
        <p:txBody>
          <a:bodyPr wrap="square" lIns="0" tIns="0" rIns="0" bIns="0" rtlCol="0">
            <a:spAutoFit/>
          </a:bodyPr>
          <a:lstStyle/>
          <a:p>
            <a:pPr>
              <a:lnSpc>
                <a:spcPct val="110000"/>
              </a:lnSpc>
              <a:spcAft>
                <a:spcPts val="1200"/>
              </a:spcAft>
            </a:pPr>
            <a:r>
              <a:rPr lang="en-US" sz="2000"/>
              <a:t>Exporting solution as  managed or unmanaged includes Power BI content.</a:t>
            </a:r>
          </a:p>
          <a:p>
            <a:pPr>
              <a:lnSpc>
                <a:spcPct val="110000"/>
              </a:lnSpc>
              <a:spcAft>
                <a:spcPts val="1200"/>
              </a:spcAft>
            </a:pPr>
            <a:r>
              <a:rPr lang="en-US" sz="2000" err="1"/>
              <a:t>Dataverse</a:t>
            </a:r>
            <a:r>
              <a:rPr lang="en-US" sz="2000"/>
              <a:t> provisions the  workspace and artifacts in dedicated environment workspace.</a:t>
            </a:r>
          </a:p>
        </p:txBody>
      </p:sp>
    </p:spTree>
    <p:extLst>
      <p:ext uri="{BB962C8B-B14F-4D97-AF65-F5344CB8AC3E}">
        <p14:creationId xmlns:p14="http://schemas.microsoft.com/office/powerpoint/2010/main" val="236634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42" presetClass="path" presetSubtype="0" decel="100000" fill="hold" grpId="1" nodeType="withEffect">
                                  <p:stCondLst>
                                    <p:cond delay="100"/>
                                  </p:stCondLst>
                                  <p:childTnLst>
                                    <p:animMotion origin="layout" path="M 6.25E-7 -2.59259E-6 L 6.25E-7 0.0331 " pathEditMode="relative" rAng="0" ptsTypes="AA">
                                      <p:cBhvr>
                                        <p:cTn id="9" dur="500" spd="-100000" fill="hold"/>
                                        <p:tgtEl>
                                          <p:spTgt spid="8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512EF17-5EC7-6E0D-4FBD-312A75A33899}"/>
              </a:ext>
              <a:ext uri="{C183D7F6-B498-43B3-948B-1728B52AA6E4}">
                <adec:decorative xmlns:adec="http://schemas.microsoft.com/office/drawing/2017/decorative" val="1"/>
              </a:ext>
            </a:extLst>
          </p:cNvPr>
          <p:cNvGrpSpPr/>
          <p:nvPr/>
        </p:nvGrpSpPr>
        <p:grpSpPr>
          <a:xfrm>
            <a:off x="4383658" y="1431078"/>
            <a:ext cx="4884150" cy="4601422"/>
            <a:chOff x="4383658" y="1431078"/>
            <a:chExt cx="4884150" cy="4601422"/>
          </a:xfrm>
        </p:grpSpPr>
        <p:sp>
          <p:nvSpPr>
            <p:cNvPr id="6" name="Rectangle 5">
              <a:extLst>
                <a:ext uri="{FF2B5EF4-FFF2-40B4-BE49-F238E27FC236}">
                  <a16:creationId xmlns:a16="http://schemas.microsoft.com/office/drawing/2014/main" id="{E3E737D8-0814-E63F-8466-3A3AAD1069BC}"/>
                </a:ext>
              </a:extLst>
            </p:cNvPr>
            <p:cNvSpPr/>
            <p:nvPr/>
          </p:nvSpPr>
          <p:spPr bwMode="auto">
            <a:xfrm>
              <a:off x="4383658" y="1431078"/>
              <a:ext cx="4884150" cy="4601422"/>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Tenant</a:t>
              </a:r>
            </a:p>
          </p:txBody>
        </p:sp>
        <p:sp>
          <p:nvSpPr>
            <p:cNvPr id="10" name="Rectangle 9">
              <a:extLst>
                <a:ext uri="{FF2B5EF4-FFF2-40B4-BE49-F238E27FC236}">
                  <a16:creationId xmlns:a16="http://schemas.microsoft.com/office/drawing/2014/main" id="{EBD947B2-ECC6-D565-46A1-037B5AFF6A8E}"/>
                </a:ext>
              </a:extLst>
            </p:cNvPr>
            <p:cNvSpPr/>
            <p:nvPr/>
          </p:nvSpPr>
          <p:spPr bwMode="auto">
            <a:xfrm>
              <a:off x="4494713" y="1638022"/>
              <a:ext cx="1683157" cy="111841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PBI environment workspace</a:t>
              </a:r>
              <a:endParaRPr lang="en-US">
                <a:solidFill>
                  <a:schemeClr val="tx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9820AEF6-74F4-A9B3-20E7-B02BAC8F9803}"/>
                </a:ext>
              </a:extLst>
            </p:cNvPr>
            <p:cNvSpPr/>
            <p:nvPr/>
          </p:nvSpPr>
          <p:spPr bwMode="auto">
            <a:xfrm>
              <a:off x="4494714" y="3453230"/>
              <a:ext cx="1683158" cy="168997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Dataverse environment</a:t>
              </a:r>
              <a:endParaRPr lang="en-US">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11B06A5-6C68-594D-4E15-F488D7971F11}"/>
                </a:ext>
              </a:extLst>
            </p:cNvPr>
            <p:cNvSpPr/>
            <p:nvPr/>
          </p:nvSpPr>
          <p:spPr bwMode="auto">
            <a:xfrm>
              <a:off x="4620087" y="3555789"/>
              <a:ext cx="1194812" cy="102769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component</a:t>
              </a:r>
              <a:endParaRPr lang="en-US">
                <a:solidFill>
                  <a:schemeClr val="tx1"/>
                </a:solidFill>
                <a:latin typeface="+mj-lt"/>
                <a:ea typeface="Segoe UI" pitchFamily="34" charset="0"/>
                <a:cs typeface="Segoe UI" pitchFamily="34" charset="0"/>
              </a:endParaRPr>
            </a:p>
          </p:txBody>
        </p:sp>
        <p:sp>
          <p:nvSpPr>
            <p:cNvPr id="9" name="Rectangle 8">
              <a:extLst>
                <a:ext uri="{FF2B5EF4-FFF2-40B4-BE49-F238E27FC236}">
                  <a16:creationId xmlns:a16="http://schemas.microsoft.com/office/drawing/2014/main" id="{41AED6C5-A61A-4B4F-B747-10065CBA1F48}"/>
                </a:ext>
              </a:extLst>
            </p:cNvPr>
            <p:cNvSpPr/>
            <p:nvPr/>
          </p:nvSpPr>
          <p:spPr bwMode="auto">
            <a:xfrm>
              <a:off x="4620087" y="2249727"/>
              <a:ext cx="1414826" cy="362512"/>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Report/Dataset</a:t>
              </a:r>
              <a:endParaRPr lang="en-US">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C0369CEC-CE84-28FD-F61E-54F86E046130}"/>
                </a:ext>
              </a:extLst>
            </p:cNvPr>
            <p:cNvSpPr/>
            <p:nvPr/>
          </p:nvSpPr>
          <p:spPr bwMode="auto">
            <a:xfrm>
              <a:off x="7499707" y="1638022"/>
              <a:ext cx="1683157" cy="111841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PBI environment workspace</a:t>
              </a:r>
              <a:endParaRPr lang="en-US">
                <a:solidFill>
                  <a:schemeClr val="tx1"/>
                </a:solidFill>
                <a:latin typeface="+mj-lt"/>
                <a:ea typeface="Segoe UI" pitchFamily="34" charset="0"/>
                <a:cs typeface="Segoe UI" pitchFamily="34" charset="0"/>
              </a:endParaRPr>
            </a:p>
          </p:txBody>
        </p:sp>
        <p:sp>
          <p:nvSpPr>
            <p:cNvPr id="19" name="Rectangle 18">
              <a:extLst>
                <a:ext uri="{FF2B5EF4-FFF2-40B4-BE49-F238E27FC236}">
                  <a16:creationId xmlns:a16="http://schemas.microsoft.com/office/drawing/2014/main" id="{BC51D0A5-30BC-8770-4BB7-A50E06ED6343}"/>
                </a:ext>
              </a:extLst>
            </p:cNvPr>
            <p:cNvSpPr/>
            <p:nvPr/>
          </p:nvSpPr>
          <p:spPr bwMode="auto">
            <a:xfrm>
              <a:off x="7499708" y="3453230"/>
              <a:ext cx="1683158" cy="168997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Dataverse environment</a:t>
              </a:r>
              <a:endParaRPr lang="en-US">
                <a:solidFill>
                  <a:schemeClr val="tx1"/>
                </a:solidFill>
                <a:latin typeface="+mj-lt"/>
                <a:ea typeface="Segoe UI" pitchFamily="34" charset="0"/>
                <a:cs typeface="Segoe UI" pitchFamily="34" charset="0"/>
              </a:endParaRPr>
            </a:p>
          </p:txBody>
        </p:sp>
        <p:sp>
          <p:nvSpPr>
            <p:cNvPr id="21" name="Rectangle 20">
              <a:extLst>
                <a:ext uri="{FF2B5EF4-FFF2-40B4-BE49-F238E27FC236}">
                  <a16:creationId xmlns:a16="http://schemas.microsoft.com/office/drawing/2014/main" id="{AF33209D-2ABA-CF34-CF67-C011309D2B02}"/>
                </a:ext>
              </a:extLst>
            </p:cNvPr>
            <p:cNvSpPr/>
            <p:nvPr/>
          </p:nvSpPr>
          <p:spPr bwMode="auto">
            <a:xfrm>
              <a:off x="7625081" y="3555789"/>
              <a:ext cx="1194812" cy="102769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component</a:t>
              </a:r>
              <a:endParaRPr lang="en-US">
                <a:solidFill>
                  <a:schemeClr val="tx1"/>
                </a:solidFill>
                <a:latin typeface="+mj-lt"/>
                <a:ea typeface="Segoe UI" pitchFamily="34" charset="0"/>
                <a:cs typeface="Segoe UI" pitchFamily="34" charset="0"/>
              </a:endParaRPr>
            </a:p>
          </p:txBody>
        </p:sp>
        <p:sp>
          <p:nvSpPr>
            <p:cNvPr id="17" name="Rectangle 16">
              <a:extLst>
                <a:ext uri="{FF2B5EF4-FFF2-40B4-BE49-F238E27FC236}">
                  <a16:creationId xmlns:a16="http://schemas.microsoft.com/office/drawing/2014/main" id="{E9D16AD4-30CD-120D-42A5-6C76AB9F4FBF}"/>
                </a:ext>
              </a:extLst>
            </p:cNvPr>
            <p:cNvSpPr/>
            <p:nvPr/>
          </p:nvSpPr>
          <p:spPr bwMode="auto">
            <a:xfrm>
              <a:off x="7625081" y="2245378"/>
              <a:ext cx="1414826" cy="362512"/>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Report/Dataset</a:t>
              </a:r>
              <a:endParaRPr lang="en-US">
                <a:solidFill>
                  <a:schemeClr val="tx1"/>
                </a:solidFill>
                <a:latin typeface="+mj-lt"/>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CE7D0B47-8500-172A-6ABD-981E8EFA353F}"/>
                </a:ext>
              </a:extLst>
            </p:cNvPr>
            <p:cNvCxnSpPr>
              <a:stCxn id="11" idx="3"/>
              <a:endCxn id="19" idx="1"/>
            </p:cNvCxnSpPr>
            <p:nvPr/>
          </p:nvCxnSpPr>
          <p:spPr>
            <a:xfrm>
              <a:off x="6177872" y="4298215"/>
              <a:ext cx="1321835" cy="0"/>
            </a:xfrm>
            <a:prstGeom prst="straightConnector1">
              <a:avLst/>
            </a:prstGeom>
            <a:ln>
              <a:solidFill>
                <a:schemeClr val="tx1"/>
              </a:solidFill>
              <a:prstDash val="dash"/>
              <a:tailEnd type="arrow" w="med" len="sm"/>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408D4B5B-854E-4767-3842-990508A32988}"/>
                </a:ext>
              </a:extLst>
            </p:cNvPr>
            <p:cNvSpPr txBox="1"/>
            <p:nvPr/>
          </p:nvSpPr>
          <p:spPr>
            <a:xfrm>
              <a:off x="6305691" y="4382620"/>
              <a:ext cx="1256703" cy="276999"/>
            </a:xfrm>
            <a:prstGeom prst="rect">
              <a:avLst/>
            </a:prstGeom>
            <a:noFill/>
          </p:spPr>
          <p:txBody>
            <a:bodyPr wrap="square">
              <a:sp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Solution.zip</a:t>
              </a:r>
              <a:endParaRPr lang="en-US">
                <a:solidFill>
                  <a:schemeClr val="tx1"/>
                </a:solidFill>
                <a:latin typeface="+mj-lt"/>
                <a:ea typeface="Segoe UI" pitchFamily="34" charset="0"/>
                <a:cs typeface="Segoe UI" pitchFamily="34" charset="0"/>
              </a:endParaRPr>
            </a:p>
          </p:txBody>
        </p:sp>
        <p:grpSp>
          <p:nvGrpSpPr>
            <p:cNvPr id="38" name="Group 37">
              <a:extLst>
                <a:ext uri="{FF2B5EF4-FFF2-40B4-BE49-F238E27FC236}">
                  <a16:creationId xmlns:a16="http://schemas.microsoft.com/office/drawing/2014/main" id="{F873FC8C-8F21-C56C-0A9B-84CA409611FE}"/>
                </a:ext>
              </a:extLst>
            </p:cNvPr>
            <p:cNvGrpSpPr/>
            <p:nvPr/>
          </p:nvGrpSpPr>
          <p:grpSpPr>
            <a:xfrm>
              <a:off x="5048580" y="3743622"/>
              <a:ext cx="337826" cy="449732"/>
              <a:chOff x="2940051" y="5878513"/>
              <a:chExt cx="254000" cy="338138"/>
            </a:xfrm>
          </p:grpSpPr>
          <p:sp>
            <p:nvSpPr>
              <p:cNvPr id="40" name="Freeform 11">
                <a:extLst>
                  <a:ext uri="{FF2B5EF4-FFF2-40B4-BE49-F238E27FC236}">
                    <a16:creationId xmlns:a16="http://schemas.microsoft.com/office/drawing/2014/main" id="{14099650-90AB-51FA-7F2B-77163E289D20}"/>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2">
                <a:extLst>
                  <a:ext uri="{FF2B5EF4-FFF2-40B4-BE49-F238E27FC236}">
                    <a16:creationId xmlns:a16="http://schemas.microsoft.com/office/drawing/2014/main" id="{807F1824-B93E-B330-BA5A-18DB92A55B70}"/>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0930E92C-DBA4-86FF-EFA9-930941400650}"/>
                  </a:ext>
                </a:extLst>
              </p:cNvPr>
              <p:cNvGrpSpPr/>
              <p:nvPr/>
            </p:nvGrpSpPr>
            <p:grpSpPr>
              <a:xfrm flipH="1">
                <a:off x="2963758" y="5992547"/>
                <a:ext cx="210316" cy="172495"/>
                <a:chOff x="3242630" y="5722938"/>
                <a:chExt cx="327660" cy="236537"/>
              </a:xfrm>
            </p:grpSpPr>
            <p:sp>
              <p:nvSpPr>
                <p:cNvPr id="43" name="Freeform 17">
                  <a:extLst>
                    <a:ext uri="{FF2B5EF4-FFF2-40B4-BE49-F238E27FC236}">
                      <a16:creationId xmlns:a16="http://schemas.microsoft.com/office/drawing/2014/main" id="{1B6E1EE1-37AD-304D-32C7-17F1E108ED44}"/>
                    </a:ext>
                  </a:extLst>
                </p:cNvPr>
                <p:cNvSpPr>
                  <a:spLocks/>
                </p:cNvSpPr>
                <p:nvPr/>
              </p:nvSpPr>
              <p:spPr bwMode="auto">
                <a:xfrm>
                  <a:off x="3242633" y="5934075"/>
                  <a:ext cx="327654" cy="25400"/>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25D487E1-29BF-B5DD-B9CF-8723C55F3809}"/>
                    </a:ext>
                  </a:extLst>
                </p:cNvPr>
                <p:cNvSpPr>
                  <a:spLocks/>
                </p:cNvSpPr>
                <p:nvPr/>
              </p:nvSpPr>
              <p:spPr bwMode="auto">
                <a:xfrm>
                  <a:off x="3242630" y="5881688"/>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3C63C8E8-833B-EAFA-A41A-78D47EE442AE}"/>
                    </a:ext>
                  </a:extLst>
                </p:cNvPr>
                <p:cNvSpPr>
                  <a:spLocks/>
                </p:cNvSpPr>
                <p:nvPr/>
              </p:nvSpPr>
              <p:spPr bwMode="auto">
                <a:xfrm>
                  <a:off x="3242630" y="5829300"/>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4DA9482A-3DC4-5249-7C44-CCD2DC500985}"/>
                    </a:ext>
                  </a:extLst>
                </p:cNvPr>
                <p:cNvSpPr>
                  <a:spLocks/>
                </p:cNvSpPr>
                <p:nvPr/>
              </p:nvSpPr>
              <p:spPr bwMode="auto">
                <a:xfrm>
                  <a:off x="3438525" y="5722938"/>
                  <a:ext cx="131763" cy="26988"/>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063B6B44-B197-3C8D-D5D6-221096467444}"/>
                    </a:ext>
                  </a:extLst>
                </p:cNvPr>
                <p:cNvSpPr>
                  <a:spLocks/>
                </p:cNvSpPr>
                <p:nvPr/>
              </p:nvSpPr>
              <p:spPr bwMode="auto">
                <a:xfrm>
                  <a:off x="3242636" y="5776913"/>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49" name="Group 48">
              <a:extLst>
                <a:ext uri="{FF2B5EF4-FFF2-40B4-BE49-F238E27FC236}">
                  <a16:creationId xmlns:a16="http://schemas.microsoft.com/office/drawing/2014/main" id="{F9EE2A2E-696B-40A6-33E1-FFB46E619ECB}"/>
                </a:ext>
              </a:extLst>
            </p:cNvPr>
            <p:cNvGrpSpPr/>
            <p:nvPr/>
          </p:nvGrpSpPr>
          <p:grpSpPr>
            <a:xfrm>
              <a:off x="8051741" y="3743622"/>
              <a:ext cx="337826" cy="449732"/>
              <a:chOff x="2940051" y="5878513"/>
              <a:chExt cx="254000" cy="338138"/>
            </a:xfrm>
          </p:grpSpPr>
          <p:sp>
            <p:nvSpPr>
              <p:cNvPr id="50" name="Freeform 11">
                <a:extLst>
                  <a:ext uri="{FF2B5EF4-FFF2-40B4-BE49-F238E27FC236}">
                    <a16:creationId xmlns:a16="http://schemas.microsoft.com/office/drawing/2014/main" id="{DE852711-8BFA-511D-D1A6-20CAE38CDD4E}"/>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12">
                <a:extLst>
                  <a:ext uri="{FF2B5EF4-FFF2-40B4-BE49-F238E27FC236}">
                    <a16:creationId xmlns:a16="http://schemas.microsoft.com/office/drawing/2014/main" id="{EFA8F868-1B62-382A-820B-A4B60926DB1D}"/>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2" name="Group 51">
                <a:extLst>
                  <a:ext uri="{FF2B5EF4-FFF2-40B4-BE49-F238E27FC236}">
                    <a16:creationId xmlns:a16="http://schemas.microsoft.com/office/drawing/2014/main" id="{FD141E88-ABF2-8ACD-20CA-4D1281329383}"/>
                  </a:ext>
                </a:extLst>
              </p:cNvPr>
              <p:cNvGrpSpPr/>
              <p:nvPr/>
            </p:nvGrpSpPr>
            <p:grpSpPr>
              <a:xfrm flipH="1">
                <a:off x="2963758" y="5992547"/>
                <a:ext cx="210316" cy="172495"/>
                <a:chOff x="3242630" y="5722938"/>
                <a:chExt cx="327660" cy="236537"/>
              </a:xfrm>
            </p:grpSpPr>
            <p:sp>
              <p:nvSpPr>
                <p:cNvPr id="53" name="Freeform 17">
                  <a:extLst>
                    <a:ext uri="{FF2B5EF4-FFF2-40B4-BE49-F238E27FC236}">
                      <a16:creationId xmlns:a16="http://schemas.microsoft.com/office/drawing/2014/main" id="{34BEB418-29DD-5F70-3A33-AC0C536D7DD6}"/>
                    </a:ext>
                  </a:extLst>
                </p:cNvPr>
                <p:cNvSpPr>
                  <a:spLocks/>
                </p:cNvSpPr>
                <p:nvPr/>
              </p:nvSpPr>
              <p:spPr bwMode="auto">
                <a:xfrm>
                  <a:off x="3242633" y="5934075"/>
                  <a:ext cx="327654" cy="25400"/>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AA1BC771-6B2A-7118-DFB8-EF34CD9F7EDF}"/>
                    </a:ext>
                  </a:extLst>
                </p:cNvPr>
                <p:cNvSpPr>
                  <a:spLocks/>
                </p:cNvSpPr>
                <p:nvPr/>
              </p:nvSpPr>
              <p:spPr bwMode="auto">
                <a:xfrm>
                  <a:off x="3242630" y="5881688"/>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35DED504-3DDF-0AAA-D8E9-42242372B137}"/>
                    </a:ext>
                  </a:extLst>
                </p:cNvPr>
                <p:cNvSpPr>
                  <a:spLocks/>
                </p:cNvSpPr>
                <p:nvPr/>
              </p:nvSpPr>
              <p:spPr bwMode="auto">
                <a:xfrm>
                  <a:off x="3242630" y="5829300"/>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2A02DA20-7260-C1D9-B34E-C2E61F00A087}"/>
                    </a:ext>
                  </a:extLst>
                </p:cNvPr>
                <p:cNvSpPr>
                  <a:spLocks/>
                </p:cNvSpPr>
                <p:nvPr/>
              </p:nvSpPr>
              <p:spPr bwMode="auto">
                <a:xfrm>
                  <a:off x="3438525" y="5722938"/>
                  <a:ext cx="131763" cy="26988"/>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7B856E46-FDB7-F37C-DFB1-AA6BA87EC83D}"/>
                    </a:ext>
                  </a:extLst>
                </p:cNvPr>
                <p:cNvSpPr>
                  <a:spLocks/>
                </p:cNvSpPr>
                <p:nvPr/>
              </p:nvSpPr>
              <p:spPr bwMode="auto">
                <a:xfrm>
                  <a:off x="3242636" y="5776913"/>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67" name="Group 66">
              <a:extLst>
                <a:ext uri="{FF2B5EF4-FFF2-40B4-BE49-F238E27FC236}">
                  <a16:creationId xmlns:a16="http://schemas.microsoft.com/office/drawing/2014/main" id="{192FC667-92EC-E6E9-00C6-A516E76D9DFE}"/>
                </a:ext>
              </a:extLst>
            </p:cNvPr>
            <p:cNvGrpSpPr/>
            <p:nvPr/>
          </p:nvGrpSpPr>
          <p:grpSpPr>
            <a:xfrm>
              <a:off x="6591435" y="4686622"/>
              <a:ext cx="347208" cy="401592"/>
              <a:chOff x="10164871" y="3174197"/>
              <a:chExt cx="440597" cy="509608"/>
            </a:xfrm>
            <a:solidFill>
              <a:srgbClr val="0078D4"/>
            </a:solidFill>
          </p:grpSpPr>
          <p:sp>
            <p:nvSpPr>
              <p:cNvPr id="68" name="Freeform 1067">
                <a:extLst>
                  <a:ext uri="{FF2B5EF4-FFF2-40B4-BE49-F238E27FC236}">
                    <a16:creationId xmlns:a16="http://schemas.microsoft.com/office/drawing/2014/main" id="{486B256B-039E-3B4C-7613-4976A8FFAF6D}"/>
                  </a:ext>
                </a:extLst>
              </p:cNvPr>
              <p:cNvSpPr>
                <a:spLocks/>
              </p:cNvSpPr>
              <p:nvPr/>
            </p:nvSpPr>
            <p:spPr bwMode="auto">
              <a:xfrm>
                <a:off x="10164871" y="3328142"/>
                <a:ext cx="207028" cy="355663"/>
              </a:xfrm>
              <a:custGeom>
                <a:avLst/>
                <a:gdLst>
                  <a:gd name="T0" fmla="*/ 39 w 39"/>
                  <a:gd name="T1" fmla="*/ 20 h 67"/>
                  <a:gd name="T2" fmla="*/ 0 w 39"/>
                  <a:gd name="T3" fmla="*/ 0 h 67"/>
                  <a:gd name="T4" fmla="*/ 0 w 39"/>
                  <a:gd name="T5" fmla="*/ 44 h 67"/>
                  <a:gd name="T6" fmla="*/ 39 w 39"/>
                  <a:gd name="T7" fmla="*/ 67 h 67"/>
                  <a:gd name="T8" fmla="*/ 39 w 39"/>
                  <a:gd name="T9" fmla="*/ 20 h 67"/>
                </a:gdLst>
                <a:ahLst/>
                <a:cxnLst>
                  <a:cxn ang="0">
                    <a:pos x="T0" y="T1"/>
                  </a:cxn>
                  <a:cxn ang="0">
                    <a:pos x="T2" y="T3"/>
                  </a:cxn>
                  <a:cxn ang="0">
                    <a:pos x="T4" y="T5"/>
                  </a:cxn>
                  <a:cxn ang="0">
                    <a:pos x="T6" y="T7"/>
                  </a:cxn>
                  <a:cxn ang="0">
                    <a:pos x="T8" y="T9"/>
                  </a:cxn>
                </a:cxnLst>
                <a:rect l="0" t="0" r="r" b="b"/>
                <a:pathLst>
                  <a:path w="39" h="67">
                    <a:moveTo>
                      <a:pt x="39" y="20"/>
                    </a:moveTo>
                    <a:lnTo>
                      <a:pt x="0" y="0"/>
                    </a:lnTo>
                    <a:lnTo>
                      <a:pt x="0" y="44"/>
                    </a:lnTo>
                    <a:lnTo>
                      <a:pt x="39" y="67"/>
                    </a:lnTo>
                    <a:lnTo>
                      <a:pt x="39"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69" name="Freeform 1068">
                <a:extLst>
                  <a:ext uri="{FF2B5EF4-FFF2-40B4-BE49-F238E27FC236}">
                    <a16:creationId xmlns:a16="http://schemas.microsoft.com/office/drawing/2014/main" id="{EC50830E-044E-2751-0009-CF14D9B97088}"/>
                  </a:ext>
                </a:extLst>
              </p:cNvPr>
              <p:cNvSpPr>
                <a:spLocks/>
              </p:cNvSpPr>
              <p:nvPr/>
            </p:nvSpPr>
            <p:spPr bwMode="auto">
              <a:xfrm>
                <a:off x="10403750" y="3328142"/>
                <a:ext cx="201718" cy="355663"/>
              </a:xfrm>
              <a:custGeom>
                <a:avLst/>
                <a:gdLst>
                  <a:gd name="T0" fmla="*/ 0 w 38"/>
                  <a:gd name="T1" fmla="*/ 20 h 67"/>
                  <a:gd name="T2" fmla="*/ 0 w 38"/>
                  <a:gd name="T3" fmla="*/ 67 h 67"/>
                  <a:gd name="T4" fmla="*/ 38 w 38"/>
                  <a:gd name="T5" fmla="*/ 44 h 67"/>
                  <a:gd name="T6" fmla="*/ 38 w 38"/>
                  <a:gd name="T7" fmla="*/ 0 h 67"/>
                  <a:gd name="T8" fmla="*/ 0 w 38"/>
                  <a:gd name="T9" fmla="*/ 20 h 67"/>
                </a:gdLst>
                <a:ahLst/>
                <a:cxnLst>
                  <a:cxn ang="0">
                    <a:pos x="T0" y="T1"/>
                  </a:cxn>
                  <a:cxn ang="0">
                    <a:pos x="T2" y="T3"/>
                  </a:cxn>
                  <a:cxn ang="0">
                    <a:pos x="T4" y="T5"/>
                  </a:cxn>
                  <a:cxn ang="0">
                    <a:pos x="T6" y="T7"/>
                  </a:cxn>
                  <a:cxn ang="0">
                    <a:pos x="T8" y="T9"/>
                  </a:cxn>
                </a:cxnLst>
                <a:rect l="0" t="0" r="r" b="b"/>
                <a:pathLst>
                  <a:path w="38" h="67">
                    <a:moveTo>
                      <a:pt x="0" y="20"/>
                    </a:moveTo>
                    <a:lnTo>
                      <a:pt x="0" y="67"/>
                    </a:lnTo>
                    <a:lnTo>
                      <a:pt x="38" y="44"/>
                    </a:lnTo>
                    <a:lnTo>
                      <a:pt x="38" y="0"/>
                    </a:lnTo>
                    <a:lnTo>
                      <a:pt x="0"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0" name="Freeform 1069">
                <a:extLst>
                  <a:ext uri="{FF2B5EF4-FFF2-40B4-BE49-F238E27FC236}">
                    <a16:creationId xmlns:a16="http://schemas.microsoft.com/office/drawing/2014/main" id="{5C0ED0E2-2050-EDEA-248E-4B9556D1FB38}"/>
                  </a:ext>
                </a:extLst>
              </p:cNvPr>
              <p:cNvSpPr>
                <a:spLocks/>
              </p:cNvSpPr>
              <p:nvPr/>
            </p:nvSpPr>
            <p:spPr bwMode="auto">
              <a:xfrm>
                <a:off x="10164871" y="3243208"/>
                <a:ext cx="318502" cy="169868"/>
              </a:xfrm>
              <a:custGeom>
                <a:avLst/>
                <a:gdLst>
                  <a:gd name="T0" fmla="*/ 19 w 60"/>
                  <a:gd name="T1" fmla="*/ 0 h 32"/>
                  <a:gd name="T2" fmla="*/ 0 w 60"/>
                  <a:gd name="T3" fmla="*/ 9 h 32"/>
                  <a:gd name="T4" fmla="*/ 42 w 60"/>
                  <a:gd name="T5" fmla="*/ 32 h 32"/>
                  <a:gd name="T6" fmla="*/ 60 w 60"/>
                  <a:gd name="T7" fmla="*/ 22 h 32"/>
                  <a:gd name="T8" fmla="*/ 19 w 60"/>
                  <a:gd name="T9" fmla="*/ 0 h 32"/>
                </a:gdLst>
                <a:ahLst/>
                <a:cxnLst>
                  <a:cxn ang="0">
                    <a:pos x="T0" y="T1"/>
                  </a:cxn>
                  <a:cxn ang="0">
                    <a:pos x="T2" y="T3"/>
                  </a:cxn>
                  <a:cxn ang="0">
                    <a:pos x="T4" y="T5"/>
                  </a:cxn>
                  <a:cxn ang="0">
                    <a:pos x="T6" y="T7"/>
                  </a:cxn>
                  <a:cxn ang="0">
                    <a:pos x="T8" y="T9"/>
                  </a:cxn>
                </a:cxnLst>
                <a:rect l="0" t="0" r="r" b="b"/>
                <a:pathLst>
                  <a:path w="60" h="32">
                    <a:moveTo>
                      <a:pt x="19" y="0"/>
                    </a:moveTo>
                    <a:lnTo>
                      <a:pt x="0" y="9"/>
                    </a:lnTo>
                    <a:lnTo>
                      <a:pt x="42" y="32"/>
                    </a:lnTo>
                    <a:lnTo>
                      <a:pt x="60" y="22"/>
                    </a:lnTo>
                    <a:lnTo>
                      <a:pt x="1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1" name="Freeform 1070">
                <a:extLst>
                  <a:ext uri="{FF2B5EF4-FFF2-40B4-BE49-F238E27FC236}">
                    <a16:creationId xmlns:a16="http://schemas.microsoft.com/office/drawing/2014/main" id="{6A1FD320-7DB3-3CBF-2DBD-6CBE9165D6D5}"/>
                  </a:ext>
                </a:extLst>
              </p:cNvPr>
              <p:cNvSpPr>
                <a:spLocks/>
              </p:cNvSpPr>
              <p:nvPr/>
            </p:nvSpPr>
            <p:spPr bwMode="auto">
              <a:xfrm>
                <a:off x="10292272" y="3174197"/>
                <a:ext cx="313196" cy="169868"/>
              </a:xfrm>
              <a:custGeom>
                <a:avLst/>
                <a:gdLst>
                  <a:gd name="T0" fmla="*/ 18 w 59"/>
                  <a:gd name="T1" fmla="*/ 0 h 32"/>
                  <a:gd name="T2" fmla="*/ 0 w 59"/>
                  <a:gd name="T3" fmla="*/ 10 h 32"/>
                  <a:gd name="T4" fmla="*/ 43 w 59"/>
                  <a:gd name="T5" fmla="*/ 32 h 32"/>
                  <a:gd name="T6" fmla="*/ 59 w 59"/>
                  <a:gd name="T7" fmla="*/ 22 h 32"/>
                  <a:gd name="T8" fmla="*/ 18 w 59"/>
                  <a:gd name="T9" fmla="*/ 0 h 32"/>
                </a:gdLst>
                <a:ahLst/>
                <a:cxnLst>
                  <a:cxn ang="0">
                    <a:pos x="T0" y="T1"/>
                  </a:cxn>
                  <a:cxn ang="0">
                    <a:pos x="T2" y="T3"/>
                  </a:cxn>
                  <a:cxn ang="0">
                    <a:pos x="T4" y="T5"/>
                  </a:cxn>
                  <a:cxn ang="0">
                    <a:pos x="T6" y="T7"/>
                  </a:cxn>
                  <a:cxn ang="0">
                    <a:pos x="T8" y="T9"/>
                  </a:cxn>
                </a:cxnLst>
                <a:rect l="0" t="0" r="r" b="b"/>
                <a:pathLst>
                  <a:path w="59" h="32">
                    <a:moveTo>
                      <a:pt x="18" y="0"/>
                    </a:moveTo>
                    <a:lnTo>
                      <a:pt x="0" y="10"/>
                    </a:lnTo>
                    <a:lnTo>
                      <a:pt x="43" y="32"/>
                    </a:lnTo>
                    <a:lnTo>
                      <a:pt x="59" y="22"/>
                    </a:lnTo>
                    <a:lnTo>
                      <a:pt x="1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nvGrpSpPr>
            <p:cNvPr id="78" name="Group 77">
              <a:extLst>
                <a:ext uri="{FF2B5EF4-FFF2-40B4-BE49-F238E27FC236}">
                  <a16:creationId xmlns:a16="http://schemas.microsoft.com/office/drawing/2014/main" id="{C3A911ED-ED23-9669-D930-258E4D5A903F}"/>
                </a:ext>
              </a:extLst>
            </p:cNvPr>
            <p:cNvGrpSpPr/>
            <p:nvPr/>
          </p:nvGrpSpPr>
          <p:grpSpPr>
            <a:xfrm>
              <a:off x="5429250" y="2640480"/>
              <a:ext cx="214313" cy="1357973"/>
              <a:chOff x="5429250" y="2640480"/>
              <a:chExt cx="214313" cy="1357973"/>
            </a:xfrm>
          </p:grpSpPr>
          <p:cxnSp>
            <p:nvCxnSpPr>
              <p:cNvPr id="73" name="Straight Arrow Connector 72">
                <a:extLst>
                  <a:ext uri="{FF2B5EF4-FFF2-40B4-BE49-F238E27FC236}">
                    <a16:creationId xmlns:a16="http://schemas.microsoft.com/office/drawing/2014/main" id="{0B200A7C-4737-48BC-3310-E84C56F63A30}"/>
                  </a:ext>
                </a:extLst>
              </p:cNvPr>
              <p:cNvCxnSpPr>
                <a:cxnSpLocks/>
              </p:cNvCxnSpPr>
              <p:nvPr/>
            </p:nvCxnSpPr>
            <p:spPr>
              <a:xfrm>
                <a:off x="5643563" y="2640480"/>
                <a:ext cx="0" cy="1357973"/>
              </a:xfrm>
              <a:prstGeom prst="straightConnector1">
                <a:avLst/>
              </a:prstGeom>
              <a:ln cap="sq">
                <a:solidFill>
                  <a:schemeClr val="tx1"/>
                </a:solidFill>
                <a:prstDash val="dash"/>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6112917-8F79-C52E-68E7-C2BE6B9CDD8D}"/>
                  </a:ext>
                </a:extLst>
              </p:cNvPr>
              <p:cNvCxnSpPr>
                <a:cxnSpLocks/>
              </p:cNvCxnSpPr>
              <p:nvPr/>
            </p:nvCxnSpPr>
            <p:spPr>
              <a:xfrm flipH="1">
                <a:off x="5429250" y="3998453"/>
                <a:ext cx="209550" cy="0"/>
              </a:xfrm>
              <a:prstGeom prst="straightConnector1">
                <a:avLst/>
              </a:prstGeom>
              <a:ln>
                <a:solidFill>
                  <a:schemeClr val="tx1"/>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8AFA634-C1C9-7FF2-F56F-AAA688E0A884}"/>
                </a:ext>
              </a:extLst>
            </p:cNvPr>
            <p:cNvGrpSpPr/>
            <p:nvPr/>
          </p:nvGrpSpPr>
          <p:grpSpPr>
            <a:xfrm>
              <a:off x="8445904" y="2640480"/>
              <a:ext cx="214313" cy="1357973"/>
              <a:chOff x="5429250" y="2640480"/>
              <a:chExt cx="214313" cy="1357973"/>
            </a:xfrm>
          </p:grpSpPr>
          <p:cxnSp>
            <p:nvCxnSpPr>
              <p:cNvPr id="80" name="Straight Arrow Connector 79">
                <a:extLst>
                  <a:ext uri="{FF2B5EF4-FFF2-40B4-BE49-F238E27FC236}">
                    <a16:creationId xmlns:a16="http://schemas.microsoft.com/office/drawing/2014/main" id="{8016270A-3687-8FEB-5B2B-C1144A33083A}"/>
                  </a:ext>
                </a:extLst>
              </p:cNvPr>
              <p:cNvCxnSpPr>
                <a:cxnSpLocks/>
              </p:cNvCxnSpPr>
              <p:nvPr/>
            </p:nvCxnSpPr>
            <p:spPr>
              <a:xfrm>
                <a:off x="5643563" y="2640480"/>
                <a:ext cx="0" cy="1357973"/>
              </a:xfrm>
              <a:prstGeom prst="straightConnector1">
                <a:avLst/>
              </a:prstGeom>
              <a:ln cap="sq">
                <a:solidFill>
                  <a:schemeClr val="tx1"/>
                </a:solidFill>
                <a:prstDash val="dash"/>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1AF162A-AACE-8038-CC90-117B92BF33DB}"/>
                  </a:ext>
                </a:extLst>
              </p:cNvPr>
              <p:cNvCxnSpPr>
                <a:cxnSpLocks/>
              </p:cNvCxnSpPr>
              <p:nvPr/>
            </p:nvCxnSpPr>
            <p:spPr>
              <a:xfrm flipH="1">
                <a:off x="5429250" y="3998453"/>
                <a:ext cx="209550" cy="0"/>
              </a:xfrm>
              <a:prstGeom prst="straightConnector1">
                <a:avLst/>
              </a:prstGeom>
              <a:ln>
                <a:solidFill>
                  <a:schemeClr val="tx1"/>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sp>
        <p:nvSpPr>
          <p:cNvPr id="5" name="Title 4">
            <a:extLst>
              <a:ext uri="{FF2B5EF4-FFF2-40B4-BE49-F238E27FC236}">
                <a16:creationId xmlns:a16="http://schemas.microsoft.com/office/drawing/2014/main" id="{C67EDE1E-DD4A-D27E-36B3-E01F63E05212}"/>
              </a:ext>
            </a:extLst>
          </p:cNvPr>
          <p:cNvSpPr>
            <a:spLocks noGrp="1"/>
          </p:cNvSpPr>
          <p:nvPr>
            <p:ph type="title"/>
          </p:nvPr>
        </p:nvSpPr>
        <p:spPr/>
        <p:txBody>
          <a:bodyPr/>
          <a:lstStyle/>
          <a:p>
            <a:r>
              <a:rPr lang="en-US"/>
              <a:t>Deploy across tenants</a:t>
            </a:r>
          </a:p>
        </p:txBody>
      </p:sp>
      <p:grpSp>
        <p:nvGrpSpPr>
          <p:cNvPr id="87" name="Group 86">
            <a:extLst>
              <a:ext uri="{FF2B5EF4-FFF2-40B4-BE49-F238E27FC236}">
                <a16:creationId xmlns:a16="http://schemas.microsoft.com/office/drawing/2014/main" id="{23B796D7-DB55-6FA4-FCAB-015BCF92DC22}"/>
              </a:ext>
              <a:ext uri="{C183D7F6-B498-43B3-948B-1728B52AA6E4}">
                <adec:decorative xmlns:adec="http://schemas.microsoft.com/office/drawing/2017/decorative" val="1"/>
              </a:ext>
            </a:extLst>
          </p:cNvPr>
          <p:cNvGrpSpPr/>
          <p:nvPr/>
        </p:nvGrpSpPr>
        <p:grpSpPr>
          <a:xfrm>
            <a:off x="6177872" y="1431078"/>
            <a:ext cx="5428911" cy="4601422"/>
            <a:chOff x="6177872" y="1431078"/>
            <a:chExt cx="5428911" cy="4601422"/>
          </a:xfrm>
        </p:grpSpPr>
        <p:sp>
          <p:nvSpPr>
            <p:cNvPr id="24" name="Rectangle 23">
              <a:extLst>
                <a:ext uri="{FF2B5EF4-FFF2-40B4-BE49-F238E27FC236}">
                  <a16:creationId xmlns:a16="http://schemas.microsoft.com/office/drawing/2014/main" id="{349E67F1-B3F5-9A8C-EA15-A7E4C334956B}"/>
                </a:ext>
              </a:extLst>
            </p:cNvPr>
            <p:cNvSpPr/>
            <p:nvPr/>
          </p:nvSpPr>
          <p:spPr bwMode="auto">
            <a:xfrm>
              <a:off x="9428122" y="1431078"/>
              <a:ext cx="2178661" cy="4601422"/>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Tenant</a:t>
              </a:r>
            </a:p>
          </p:txBody>
        </p:sp>
        <p:sp>
          <p:nvSpPr>
            <p:cNvPr id="28" name="Rectangle 27">
              <a:extLst>
                <a:ext uri="{FF2B5EF4-FFF2-40B4-BE49-F238E27FC236}">
                  <a16:creationId xmlns:a16="http://schemas.microsoft.com/office/drawing/2014/main" id="{CE19546B-D81D-7368-3ED8-8E7BC88D77F5}"/>
                </a:ext>
              </a:extLst>
            </p:cNvPr>
            <p:cNvSpPr/>
            <p:nvPr/>
          </p:nvSpPr>
          <p:spPr bwMode="auto">
            <a:xfrm>
              <a:off x="9670203" y="1672726"/>
              <a:ext cx="1683157" cy="111841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PBI environment workspace</a:t>
              </a:r>
              <a:endParaRPr lang="en-US">
                <a:solidFill>
                  <a:schemeClr val="tx1"/>
                </a:solidFill>
                <a:latin typeface="+mj-lt"/>
                <a:ea typeface="Segoe UI" pitchFamily="34" charset="0"/>
                <a:cs typeface="Segoe UI" pitchFamily="34" charset="0"/>
              </a:endParaRPr>
            </a:p>
          </p:txBody>
        </p:sp>
        <p:sp>
          <p:nvSpPr>
            <p:cNvPr id="29" name="Rectangle 28">
              <a:extLst>
                <a:ext uri="{FF2B5EF4-FFF2-40B4-BE49-F238E27FC236}">
                  <a16:creationId xmlns:a16="http://schemas.microsoft.com/office/drawing/2014/main" id="{6DF58745-DECC-D3B8-8A82-56E237AF1555}"/>
                </a:ext>
              </a:extLst>
            </p:cNvPr>
            <p:cNvSpPr/>
            <p:nvPr/>
          </p:nvSpPr>
          <p:spPr bwMode="auto">
            <a:xfrm>
              <a:off x="9670204" y="3487934"/>
              <a:ext cx="1683158" cy="168997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Dataverse environment</a:t>
              </a:r>
              <a:endParaRPr lang="en-US">
                <a:solidFill>
                  <a:schemeClr val="tx1"/>
                </a:solidFill>
                <a:latin typeface="+mj-lt"/>
                <a:ea typeface="Segoe UI" pitchFamily="34" charset="0"/>
                <a:cs typeface="Segoe UI" pitchFamily="34" charset="0"/>
              </a:endParaRPr>
            </a:p>
          </p:txBody>
        </p:sp>
        <p:sp>
          <p:nvSpPr>
            <p:cNvPr id="31" name="Rectangle 30">
              <a:extLst>
                <a:ext uri="{FF2B5EF4-FFF2-40B4-BE49-F238E27FC236}">
                  <a16:creationId xmlns:a16="http://schemas.microsoft.com/office/drawing/2014/main" id="{8D9F58C8-2E49-F471-44DC-0C7C3FF675D4}"/>
                </a:ext>
              </a:extLst>
            </p:cNvPr>
            <p:cNvSpPr/>
            <p:nvPr/>
          </p:nvSpPr>
          <p:spPr bwMode="auto">
            <a:xfrm>
              <a:off x="9795577" y="3590493"/>
              <a:ext cx="1194812" cy="102769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component</a:t>
              </a:r>
              <a:endParaRPr lang="en-US">
                <a:solidFill>
                  <a:schemeClr val="tx1"/>
                </a:solidFill>
                <a:latin typeface="+mj-lt"/>
                <a:ea typeface="Segoe UI" pitchFamily="34" charset="0"/>
                <a:cs typeface="Segoe UI" pitchFamily="34" charset="0"/>
              </a:endParaRPr>
            </a:p>
          </p:txBody>
        </p:sp>
        <p:sp>
          <p:nvSpPr>
            <p:cNvPr id="27" name="Rectangle 26">
              <a:extLst>
                <a:ext uri="{FF2B5EF4-FFF2-40B4-BE49-F238E27FC236}">
                  <a16:creationId xmlns:a16="http://schemas.microsoft.com/office/drawing/2014/main" id="{87D6F748-A9BC-B8C3-ACEC-0AB7C0FBFE47}"/>
                </a:ext>
              </a:extLst>
            </p:cNvPr>
            <p:cNvSpPr/>
            <p:nvPr/>
          </p:nvSpPr>
          <p:spPr bwMode="auto">
            <a:xfrm>
              <a:off x="9810039" y="2277968"/>
              <a:ext cx="1414826" cy="362512"/>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Report/Dataset</a:t>
              </a:r>
              <a:endParaRPr lang="en-US">
                <a:solidFill>
                  <a:schemeClr val="tx1"/>
                </a:solidFill>
                <a:latin typeface="+mj-lt"/>
                <a:ea typeface="Segoe UI" pitchFamily="34" charset="0"/>
                <a:cs typeface="Segoe UI" pitchFamily="34" charset="0"/>
              </a:endParaRPr>
            </a:p>
          </p:txBody>
        </p:sp>
        <p:cxnSp>
          <p:nvCxnSpPr>
            <p:cNvPr id="33" name="Connector: Elbow 32">
              <a:extLst>
                <a:ext uri="{FF2B5EF4-FFF2-40B4-BE49-F238E27FC236}">
                  <a16:creationId xmlns:a16="http://schemas.microsoft.com/office/drawing/2014/main" id="{041C51BF-C02E-25B0-1E7D-0734F7180000}"/>
                </a:ext>
              </a:extLst>
            </p:cNvPr>
            <p:cNvCxnSpPr>
              <a:cxnSpLocks/>
              <a:stCxn id="11" idx="3"/>
              <a:endCxn id="29" idx="2"/>
            </p:cNvCxnSpPr>
            <p:nvPr/>
          </p:nvCxnSpPr>
          <p:spPr>
            <a:xfrm>
              <a:off x="6177872" y="4298215"/>
              <a:ext cx="4333910" cy="879689"/>
            </a:xfrm>
            <a:prstGeom prst="bentConnector4">
              <a:avLst>
                <a:gd name="adj1" fmla="val 25893"/>
                <a:gd name="adj2" fmla="val 122969"/>
              </a:avLst>
            </a:prstGeom>
            <a:ln>
              <a:solidFill>
                <a:schemeClr val="tx1"/>
              </a:solidFill>
              <a:prstDash val="dash"/>
              <a:tailEnd type="arrow" w="med" len="sm"/>
            </a:ln>
          </p:spPr>
          <p:style>
            <a:lnRef idx="1">
              <a:schemeClr val="dk1"/>
            </a:lnRef>
            <a:fillRef idx="0">
              <a:schemeClr val="dk1"/>
            </a:fillRef>
            <a:effectRef idx="0">
              <a:schemeClr val="dk1"/>
            </a:effectRef>
            <a:fontRef idx="minor">
              <a:schemeClr val="tx1"/>
            </a:fontRef>
          </p:style>
        </p:cxnSp>
        <p:grpSp>
          <p:nvGrpSpPr>
            <p:cNvPr id="58" name="Group 57">
              <a:extLst>
                <a:ext uri="{FF2B5EF4-FFF2-40B4-BE49-F238E27FC236}">
                  <a16:creationId xmlns:a16="http://schemas.microsoft.com/office/drawing/2014/main" id="{3B89B69C-3B1A-A42B-A99F-EC156E774147}"/>
                </a:ext>
              </a:extLst>
            </p:cNvPr>
            <p:cNvGrpSpPr/>
            <p:nvPr/>
          </p:nvGrpSpPr>
          <p:grpSpPr>
            <a:xfrm>
              <a:off x="10224070" y="3743622"/>
              <a:ext cx="337826" cy="449732"/>
              <a:chOff x="2940051" y="5878513"/>
              <a:chExt cx="254000" cy="338138"/>
            </a:xfrm>
          </p:grpSpPr>
          <p:sp>
            <p:nvSpPr>
              <p:cNvPr id="59" name="Freeform 11">
                <a:extLst>
                  <a:ext uri="{FF2B5EF4-FFF2-40B4-BE49-F238E27FC236}">
                    <a16:creationId xmlns:a16="http://schemas.microsoft.com/office/drawing/2014/main" id="{EF468D7D-1C0B-FD57-B1E0-F624C8A842BC}"/>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 name="Freeform 12">
                <a:extLst>
                  <a:ext uri="{FF2B5EF4-FFF2-40B4-BE49-F238E27FC236}">
                    <a16:creationId xmlns:a16="http://schemas.microsoft.com/office/drawing/2014/main" id="{9E72717E-7890-47DA-63AD-DC00C361D3D5}"/>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61" name="Group 60">
                <a:extLst>
                  <a:ext uri="{FF2B5EF4-FFF2-40B4-BE49-F238E27FC236}">
                    <a16:creationId xmlns:a16="http://schemas.microsoft.com/office/drawing/2014/main" id="{B6EF649F-AAD9-FB36-61A3-6371265EA3FF}"/>
                  </a:ext>
                </a:extLst>
              </p:cNvPr>
              <p:cNvGrpSpPr/>
              <p:nvPr/>
            </p:nvGrpSpPr>
            <p:grpSpPr>
              <a:xfrm flipH="1">
                <a:off x="2963758" y="5992547"/>
                <a:ext cx="210316" cy="172495"/>
                <a:chOff x="3242630" y="5722938"/>
                <a:chExt cx="327660" cy="236537"/>
              </a:xfrm>
            </p:grpSpPr>
            <p:sp>
              <p:nvSpPr>
                <p:cNvPr id="62" name="Freeform 17">
                  <a:extLst>
                    <a:ext uri="{FF2B5EF4-FFF2-40B4-BE49-F238E27FC236}">
                      <a16:creationId xmlns:a16="http://schemas.microsoft.com/office/drawing/2014/main" id="{CD7BB7E6-4967-6326-6994-13B799B12468}"/>
                    </a:ext>
                  </a:extLst>
                </p:cNvPr>
                <p:cNvSpPr>
                  <a:spLocks/>
                </p:cNvSpPr>
                <p:nvPr/>
              </p:nvSpPr>
              <p:spPr bwMode="auto">
                <a:xfrm>
                  <a:off x="3242633" y="5934075"/>
                  <a:ext cx="327654" cy="25400"/>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3" name="Freeform 18">
                  <a:extLst>
                    <a:ext uri="{FF2B5EF4-FFF2-40B4-BE49-F238E27FC236}">
                      <a16:creationId xmlns:a16="http://schemas.microsoft.com/office/drawing/2014/main" id="{FB0B2E8F-8CA6-99AA-9E08-F9D4DD01B2B8}"/>
                    </a:ext>
                  </a:extLst>
                </p:cNvPr>
                <p:cNvSpPr>
                  <a:spLocks/>
                </p:cNvSpPr>
                <p:nvPr/>
              </p:nvSpPr>
              <p:spPr bwMode="auto">
                <a:xfrm>
                  <a:off x="3242630" y="5881688"/>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19">
                  <a:extLst>
                    <a:ext uri="{FF2B5EF4-FFF2-40B4-BE49-F238E27FC236}">
                      <a16:creationId xmlns:a16="http://schemas.microsoft.com/office/drawing/2014/main" id="{9CD2B789-8AE0-D33D-D9B3-72BAFC083C72}"/>
                    </a:ext>
                  </a:extLst>
                </p:cNvPr>
                <p:cNvSpPr>
                  <a:spLocks/>
                </p:cNvSpPr>
                <p:nvPr/>
              </p:nvSpPr>
              <p:spPr bwMode="auto">
                <a:xfrm>
                  <a:off x="3242630" y="5829300"/>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20">
                  <a:extLst>
                    <a:ext uri="{FF2B5EF4-FFF2-40B4-BE49-F238E27FC236}">
                      <a16:creationId xmlns:a16="http://schemas.microsoft.com/office/drawing/2014/main" id="{CC61D543-51FA-303B-C814-AB79F70C22E7}"/>
                    </a:ext>
                  </a:extLst>
                </p:cNvPr>
                <p:cNvSpPr>
                  <a:spLocks/>
                </p:cNvSpPr>
                <p:nvPr/>
              </p:nvSpPr>
              <p:spPr bwMode="auto">
                <a:xfrm>
                  <a:off x="3438525" y="5722938"/>
                  <a:ext cx="131763" cy="26988"/>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21">
                  <a:extLst>
                    <a:ext uri="{FF2B5EF4-FFF2-40B4-BE49-F238E27FC236}">
                      <a16:creationId xmlns:a16="http://schemas.microsoft.com/office/drawing/2014/main" id="{E3976A3F-A2B4-1400-EA22-EE3A81C29DBC}"/>
                    </a:ext>
                  </a:extLst>
                </p:cNvPr>
                <p:cNvSpPr>
                  <a:spLocks/>
                </p:cNvSpPr>
                <p:nvPr/>
              </p:nvSpPr>
              <p:spPr bwMode="auto">
                <a:xfrm>
                  <a:off x="3242636" y="5776913"/>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82" name="Group 81">
              <a:extLst>
                <a:ext uri="{FF2B5EF4-FFF2-40B4-BE49-F238E27FC236}">
                  <a16:creationId xmlns:a16="http://schemas.microsoft.com/office/drawing/2014/main" id="{C57851E3-FC25-01B2-F458-2A94F8FDC504}"/>
                </a:ext>
              </a:extLst>
            </p:cNvPr>
            <p:cNvGrpSpPr/>
            <p:nvPr/>
          </p:nvGrpSpPr>
          <p:grpSpPr>
            <a:xfrm>
              <a:off x="10615053" y="2640480"/>
              <a:ext cx="214313" cy="1357973"/>
              <a:chOff x="5429250" y="2640480"/>
              <a:chExt cx="214313" cy="1357973"/>
            </a:xfrm>
          </p:grpSpPr>
          <p:cxnSp>
            <p:nvCxnSpPr>
              <p:cNvPr id="83" name="Straight Arrow Connector 82">
                <a:extLst>
                  <a:ext uri="{FF2B5EF4-FFF2-40B4-BE49-F238E27FC236}">
                    <a16:creationId xmlns:a16="http://schemas.microsoft.com/office/drawing/2014/main" id="{BF257EFF-C5FB-3378-3A33-856B1A7B3CEB}"/>
                  </a:ext>
                </a:extLst>
              </p:cNvPr>
              <p:cNvCxnSpPr>
                <a:cxnSpLocks/>
              </p:cNvCxnSpPr>
              <p:nvPr/>
            </p:nvCxnSpPr>
            <p:spPr>
              <a:xfrm>
                <a:off x="5643563" y="2640480"/>
                <a:ext cx="0" cy="1357973"/>
              </a:xfrm>
              <a:prstGeom prst="straightConnector1">
                <a:avLst/>
              </a:prstGeom>
              <a:ln cap="sq">
                <a:solidFill>
                  <a:schemeClr val="tx1"/>
                </a:solidFill>
                <a:prstDash val="dash"/>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434D197-5E7C-A2D3-FFCF-06104EEA4179}"/>
                  </a:ext>
                </a:extLst>
              </p:cNvPr>
              <p:cNvCxnSpPr>
                <a:cxnSpLocks/>
              </p:cNvCxnSpPr>
              <p:nvPr/>
            </p:nvCxnSpPr>
            <p:spPr>
              <a:xfrm flipH="1">
                <a:off x="5429250" y="3998453"/>
                <a:ext cx="209550" cy="0"/>
              </a:xfrm>
              <a:prstGeom prst="straightConnector1">
                <a:avLst/>
              </a:prstGeom>
              <a:ln>
                <a:solidFill>
                  <a:schemeClr val="tx1"/>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sp>
        <p:nvSpPr>
          <p:cNvPr id="85" name="TextBox 84">
            <a:extLst>
              <a:ext uri="{FF2B5EF4-FFF2-40B4-BE49-F238E27FC236}">
                <a16:creationId xmlns:a16="http://schemas.microsoft.com/office/drawing/2014/main" id="{1DB5C3D2-43EF-7B77-B43E-0FED9AF18628}"/>
              </a:ext>
            </a:extLst>
          </p:cNvPr>
          <p:cNvSpPr txBox="1"/>
          <p:nvPr/>
        </p:nvSpPr>
        <p:spPr>
          <a:xfrm>
            <a:off x="588263" y="1528120"/>
            <a:ext cx="3187805" cy="2989665"/>
          </a:xfrm>
          <a:prstGeom prst="rect">
            <a:avLst/>
          </a:prstGeom>
          <a:noFill/>
        </p:spPr>
        <p:txBody>
          <a:bodyPr wrap="square" lIns="0" tIns="0" rIns="0" bIns="0" rtlCol="0">
            <a:spAutoFit/>
          </a:bodyPr>
          <a:lstStyle/>
          <a:p>
            <a:pPr>
              <a:lnSpc>
                <a:spcPct val="110000"/>
              </a:lnSpc>
              <a:spcAft>
                <a:spcPts val="1200"/>
              </a:spcAft>
            </a:pPr>
            <a:r>
              <a:rPr lang="en-US" sz="2000"/>
              <a:t>Exporting solution as  managed or unmanaged includes Power BI content.</a:t>
            </a:r>
          </a:p>
          <a:p>
            <a:pPr>
              <a:lnSpc>
                <a:spcPct val="110000"/>
              </a:lnSpc>
              <a:spcAft>
                <a:spcPts val="1200"/>
              </a:spcAft>
            </a:pPr>
            <a:r>
              <a:rPr lang="en-US" sz="2000" err="1"/>
              <a:t>Dataverse</a:t>
            </a:r>
            <a:r>
              <a:rPr lang="en-US" sz="2000"/>
              <a:t> provisions the  workspace and artifacts in dedicated environment workspace.</a:t>
            </a:r>
          </a:p>
          <a:p>
            <a:pPr>
              <a:lnSpc>
                <a:spcPct val="110000"/>
              </a:lnSpc>
              <a:spcAft>
                <a:spcPts val="1200"/>
              </a:spcAft>
            </a:pPr>
            <a:endParaRPr lang="en-US" sz="2000"/>
          </a:p>
        </p:txBody>
      </p:sp>
    </p:spTree>
    <p:extLst>
      <p:ext uri="{BB962C8B-B14F-4D97-AF65-F5344CB8AC3E}">
        <p14:creationId xmlns:p14="http://schemas.microsoft.com/office/powerpoint/2010/main" val="3264826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8414D6B-184E-49AC-A136-9F09B1DA1829}"/>
              </a:ext>
            </a:extLst>
          </p:cNvPr>
          <p:cNvSpPr>
            <a:spLocks noGrp="1"/>
          </p:cNvSpPr>
          <p:nvPr>
            <p:ph type="title"/>
          </p:nvPr>
        </p:nvSpPr>
        <p:spPr/>
        <p:txBody>
          <a:bodyPr/>
          <a:lstStyle/>
          <a:p>
            <a:r>
              <a:rPr lang="en-US"/>
              <a:t>Demo – Create</a:t>
            </a:r>
            <a:endParaRPr lang="LID4096"/>
          </a:p>
        </p:txBody>
      </p:sp>
      <p:sp>
        <p:nvSpPr>
          <p:cNvPr id="6" name="Text Placeholder 5">
            <a:extLst>
              <a:ext uri="{FF2B5EF4-FFF2-40B4-BE49-F238E27FC236}">
                <a16:creationId xmlns:a16="http://schemas.microsoft.com/office/drawing/2014/main" id="{9677F358-5C35-4579-B098-918780FC6F37}"/>
              </a:ext>
            </a:extLst>
          </p:cNvPr>
          <p:cNvSpPr>
            <a:spLocks noGrp="1"/>
          </p:cNvSpPr>
          <p:nvPr>
            <p:ph type="body" sz="quarter" idx="12"/>
          </p:nvPr>
        </p:nvSpPr>
        <p:spPr>
          <a:xfrm>
            <a:off x="585216" y="3977319"/>
            <a:ext cx="8380984" cy="1015663"/>
          </a:xfrm>
        </p:spPr>
        <p:txBody>
          <a:bodyPr/>
          <a:lstStyle/>
          <a:p>
            <a:r>
              <a:rPr lang="en-US"/>
              <a:t>Add Power BI report &amp; Dataset to a Power App Solution</a:t>
            </a:r>
          </a:p>
          <a:p>
            <a:endParaRPr lang="en-US"/>
          </a:p>
          <a:p>
            <a:r>
              <a:rPr lang="en-US">
                <a:solidFill>
                  <a:schemeClr val="accent4"/>
                </a:solidFill>
                <a:hlinkClick r:id="rId2">
                  <a:extLst>
                    <a:ext uri="{A12FA001-AC4F-418D-AE19-62706E023703}">
                      <ahyp:hlinkClr xmlns:ahyp="http://schemas.microsoft.com/office/drawing/2018/hyperlinkcolor" val="tx"/>
                    </a:ext>
                  </a:extLst>
                </a:hlinkClick>
              </a:rPr>
              <a:t>Sample Sales Hub customization</a:t>
            </a:r>
            <a:endParaRPr lang="LID4096">
              <a:solidFill>
                <a:schemeClr val="accent4"/>
              </a:solidFill>
            </a:endParaRPr>
          </a:p>
        </p:txBody>
      </p:sp>
    </p:spTree>
    <p:extLst>
      <p:ext uri="{BB962C8B-B14F-4D97-AF65-F5344CB8AC3E}">
        <p14:creationId xmlns:p14="http://schemas.microsoft.com/office/powerpoint/2010/main" val="337176654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A1F4B-E49B-3772-A66B-4E5C4A4F7873}"/>
              </a:ext>
            </a:extLst>
          </p:cNvPr>
          <p:cNvSpPr>
            <a:spLocks noGrp="1"/>
          </p:cNvSpPr>
          <p:nvPr>
            <p:ph type="title"/>
          </p:nvPr>
        </p:nvSpPr>
        <p:spPr>
          <a:xfrm>
            <a:off x="588263" y="457200"/>
            <a:ext cx="11018520" cy="1107996"/>
          </a:xfrm>
        </p:spPr>
        <p:txBody>
          <a:bodyPr/>
          <a:lstStyle/>
          <a:p>
            <a:r>
              <a:rPr lang="en-US"/>
              <a:t>Control connectivity of Power BI reports/</a:t>
            </a:r>
            <a:br>
              <a:rPr lang="en-US"/>
            </a:br>
            <a:r>
              <a:rPr lang="en-US"/>
              <a:t>dataset from Power Apps</a:t>
            </a:r>
          </a:p>
        </p:txBody>
      </p:sp>
      <p:sp>
        <p:nvSpPr>
          <p:cNvPr id="3" name="TextBox 2">
            <a:extLst>
              <a:ext uri="{FF2B5EF4-FFF2-40B4-BE49-F238E27FC236}">
                <a16:creationId xmlns:a16="http://schemas.microsoft.com/office/drawing/2014/main" id="{27B1692A-D4FD-FFBC-979F-D87075DF3299}"/>
              </a:ext>
            </a:extLst>
          </p:cNvPr>
          <p:cNvSpPr txBox="1"/>
          <p:nvPr/>
        </p:nvSpPr>
        <p:spPr>
          <a:xfrm>
            <a:off x="588263" y="1930400"/>
            <a:ext cx="4426857" cy="4193456"/>
          </a:xfrm>
          <a:prstGeom prst="rect">
            <a:avLst/>
          </a:prstGeom>
          <a:noFill/>
        </p:spPr>
        <p:txBody>
          <a:bodyPr wrap="square" lIns="0" tIns="0" rIns="0" bIns="0" rtlCol="0">
            <a:spAutoFit/>
          </a:bodyPr>
          <a:lstStyle/>
          <a:p>
            <a:pPr>
              <a:lnSpc>
                <a:spcPct val="110000"/>
              </a:lnSpc>
            </a:pPr>
            <a:r>
              <a:rPr lang="en-US" sz="2000" b="1">
                <a:solidFill>
                  <a:schemeClr val="accent1"/>
                </a:solidFill>
                <a:latin typeface="+mj-lt"/>
              </a:rPr>
              <a:t>Dataverse data source: </a:t>
            </a:r>
            <a:r>
              <a:rPr lang="en-US" sz="2000"/>
              <a:t>easily change data source by using the dataset component settings. </a:t>
            </a:r>
            <a:r>
              <a:rPr lang="en-US" sz="2000" i="1"/>
              <a:t>No dataset parametrization required!</a:t>
            </a:r>
          </a:p>
          <a:p>
            <a:pPr>
              <a:lnSpc>
                <a:spcPct val="110000"/>
              </a:lnSpc>
              <a:spcBef>
                <a:spcPts val="1500"/>
              </a:spcBef>
            </a:pPr>
            <a:r>
              <a:rPr lang="en-US" sz="2000" b="1">
                <a:solidFill>
                  <a:schemeClr val="accent1"/>
                </a:solidFill>
                <a:latin typeface="+mj-lt"/>
              </a:rPr>
              <a:t>Power BI parameterized data sources:</a:t>
            </a:r>
            <a:br>
              <a:rPr lang="en-US" sz="2000" b="1">
                <a:solidFill>
                  <a:schemeClr val="accent1"/>
                </a:solidFill>
                <a:latin typeface="+mj-lt"/>
              </a:rPr>
            </a:br>
            <a:r>
              <a:rPr lang="en-US" sz="2000"/>
              <a:t>can be configured via “Edit parameters” and can reference:</a:t>
            </a:r>
          </a:p>
          <a:p>
            <a:pPr marL="285750" indent="-285750">
              <a:lnSpc>
                <a:spcPct val="110000"/>
              </a:lnSpc>
              <a:spcBef>
                <a:spcPts val="800"/>
              </a:spcBef>
              <a:buFont typeface="Arial" panose="020B0604020202020204" pitchFamily="34" charset="0"/>
              <a:buChar char="•"/>
            </a:pPr>
            <a:r>
              <a:rPr lang="en-US" sz="2000"/>
              <a:t>Environment domain</a:t>
            </a:r>
          </a:p>
          <a:p>
            <a:pPr marL="285750" indent="-285750">
              <a:lnSpc>
                <a:spcPct val="110000"/>
              </a:lnSpc>
              <a:spcBef>
                <a:spcPts val="800"/>
              </a:spcBef>
              <a:buFont typeface="Arial" panose="020B0604020202020204" pitchFamily="34" charset="0"/>
              <a:buChar char="•"/>
            </a:pPr>
            <a:r>
              <a:rPr lang="en-US" sz="2000"/>
              <a:t>Environment variable</a:t>
            </a:r>
          </a:p>
          <a:p>
            <a:pPr marL="285750" indent="-285750">
              <a:lnSpc>
                <a:spcPct val="110000"/>
              </a:lnSpc>
              <a:spcBef>
                <a:spcPts val="800"/>
              </a:spcBef>
              <a:buFont typeface="Arial" panose="020B0604020202020204" pitchFamily="34" charset="0"/>
              <a:buChar char="•"/>
            </a:pPr>
            <a:r>
              <a:rPr lang="en-US" sz="2000"/>
              <a:t>Custom text</a:t>
            </a:r>
          </a:p>
          <a:p>
            <a:pPr algn="l"/>
            <a:endParaRPr lang="en-US" sz="2000"/>
          </a:p>
        </p:txBody>
      </p:sp>
      <p:grpSp>
        <p:nvGrpSpPr>
          <p:cNvPr id="4" name="Group 3">
            <a:extLst>
              <a:ext uri="{FF2B5EF4-FFF2-40B4-BE49-F238E27FC236}">
                <a16:creationId xmlns:a16="http://schemas.microsoft.com/office/drawing/2014/main" id="{0CB57A04-CC21-6173-D2CD-F552E9252372}"/>
              </a:ext>
              <a:ext uri="{C183D7F6-B498-43B3-948B-1728B52AA6E4}">
                <adec:decorative xmlns:adec="http://schemas.microsoft.com/office/drawing/2017/decorative" val="1"/>
              </a:ext>
            </a:extLst>
          </p:cNvPr>
          <p:cNvGrpSpPr/>
          <p:nvPr/>
        </p:nvGrpSpPr>
        <p:grpSpPr>
          <a:xfrm>
            <a:off x="6452120" y="1910080"/>
            <a:ext cx="3825736" cy="4356876"/>
            <a:chOff x="6236968" y="2037297"/>
            <a:chExt cx="3825736" cy="4356876"/>
          </a:xfrm>
        </p:grpSpPr>
        <p:sp>
          <p:nvSpPr>
            <p:cNvPr id="5" name="Rectangle 4">
              <a:extLst>
                <a:ext uri="{FF2B5EF4-FFF2-40B4-BE49-F238E27FC236}">
                  <a16:creationId xmlns:a16="http://schemas.microsoft.com/office/drawing/2014/main" id="{BA4F3055-3AEE-C3FA-5DF9-3ECB604103EA}"/>
                </a:ext>
              </a:extLst>
            </p:cNvPr>
            <p:cNvSpPr/>
            <p:nvPr/>
          </p:nvSpPr>
          <p:spPr bwMode="auto">
            <a:xfrm>
              <a:off x="6236968" y="2037297"/>
              <a:ext cx="3825736" cy="1540256"/>
            </a:xfrm>
            <a:prstGeom prst="rect">
              <a:avLst/>
            </a:prstGeom>
            <a:solidFill>
              <a:schemeClr val="tx2">
                <a:lumMod val="2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latin typeface="+mj-lt"/>
                  <a:ea typeface="Segoe UI" pitchFamily="34" charset="0"/>
                  <a:cs typeface="Segoe UI" pitchFamily="34" charset="0"/>
                </a:rPr>
                <a:t>PBI environment Workspace</a:t>
              </a:r>
              <a:endParaRPr lang="en-US" sz="2000">
                <a:solidFill>
                  <a:schemeClr val="tx1"/>
                </a:solidFill>
                <a:latin typeface="+mj-lt"/>
                <a:ea typeface="Segoe UI" pitchFamily="34" charset="0"/>
                <a:cs typeface="Segoe UI" pitchFamily="34" charset="0"/>
              </a:endParaRPr>
            </a:p>
          </p:txBody>
        </p:sp>
        <p:sp>
          <p:nvSpPr>
            <p:cNvPr id="6" name="Rectangle 5">
              <a:extLst>
                <a:ext uri="{FF2B5EF4-FFF2-40B4-BE49-F238E27FC236}">
                  <a16:creationId xmlns:a16="http://schemas.microsoft.com/office/drawing/2014/main" id="{28F29403-6636-614E-1233-9FEABC9A5A94}"/>
                </a:ext>
              </a:extLst>
            </p:cNvPr>
            <p:cNvSpPr/>
            <p:nvPr/>
          </p:nvSpPr>
          <p:spPr bwMode="auto">
            <a:xfrm>
              <a:off x="6236968" y="4090974"/>
              <a:ext cx="3825735" cy="2303199"/>
            </a:xfrm>
            <a:prstGeom prst="rect">
              <a:avLst/>
            </a:prstGeom>
            <a:solidFill>
              <a:schemeClr val="tx2">
                <a:lumMod val="2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latin typeface="+mj-lt"/>
                  <a:ea typeface="Segoe UI" pitchFamily="34" charset="0"/>
                  <a:cs typeface="Segoe UI" pitchFamily="34" charset="0"/>
                </a:rPr>
                <a:t>Dataverse environment</a:t>
              </a:r>
              <a:endParaRPr lang="en-US" sz="2000">
                <a:solidFill>
                  <a:schemeClr val="tx1"/>
                </a:solidFill>
                <a:latin typeface="+mj-lt"/>
                <a:ea typeface="Segoe UI" pitchFamily="34" charset="0"/>
                <a:cs typeface="Segoe UI" pitchFamily="34" charset="0"/>
              </a:endParaRPr>
            </a:p>
          </p:txBody>
        </p:sp>
        <p:pic>
          <p:nvPicPr>
            <p:cNvPr id="7" name="Graphic 6" descr="Document outline">
              <a:extLst>
                <a:ext uri="{FF2B5EF4-FFF2-40B4-BE49-F238E27FC236}">
                  <a16:creationId xmlns:a16="http://schemas.microsoft.com/office/drawing/2014/main" id="{1C97BE6A-4DC6-BCC7-7D4F-2F3C1A71A6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95751" y="4330397"/>
              <a:ext cx="608527" cy="608527"/>
            </a:xfrm>
            <a:prstGeom prst="rect">
              <a:avLst/>
            </a:prstGeom>
          </p:spPr>
        </p:pic>
        <p:sp>
          <p:nvSpPr>
            <p:cNvPr id="8" name="Rectangle 7">
              <a:extLst>
                <a:ext uri="{FF2B5EF4-FFF2-40B4-BE49-F238E27FC236}">
                  <a16:creationId xmlns:a16="http://schemas.microsoft.com/office/drawing/2014/main" id="{49596E28-9A14-E5CC-CAA2-B2C9DCD4B152}"/>
                </a:ext>
              </a:extLst>
            </p:cNvPr>
            <p:cNvSpPr/>
            <p:nvPr/>
          </p:nvSpPr>
          <p:spPr bwMode="auto">
            <a:xfrm>
              <a:off x="6378813" y="4207007"/>
              <a:ext cx="1042404" cy="1162701"/>
            </a:xfrm>
            <a:prstGeom prst="rect">
              <a:avLst/>
            </a:prstGeom>
            <a:solidFill>
              <a:schemeClr val="tx2">
                <a:lumMod val="25000"/>
              </a:schemeClr>
            </a:solidFill>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Report</a:t>
              </a:r>
              <a:endParaRPr lang="en-US" sz="2000">
                <a:solidFill>
                  <a:schemeClr val="tx1"/>
                </a:solidFill>
                <a:latin typeface="+mj-lt"/>
                <a:ea typeface="Segoe UI" pitchFamily="34" charset="0"/>
                <a:cs typeface="Segoe UI" pitchFamily="34" charset="0"/>
              </a:endParaRPr>
            </a:p>
          </p:txBody>
        </p:sp>
        <p:sp>
          <p:nvSpPr>
            <p:cNvPr id="9" name="Rectangle 8">
              <a:extLst>
                <a:ext uri="{FF2B5EF4-FFF2-40B4-BE49-F238E27FC236}">
                  <a16:creationId xmlns:a16="http://schemas.microsoft.com/office/drawing/2014/main" id="{C5948DD2-C28B-13FB-AF22-54B237A703D7}"/>
                </a:ext>
              </a:extLst>
            </p:cNvPr>
            <p:cNvSpPr/>
            <p:nvPr/>
          </p:nvSpPr>
          <p:spPr bwMode="auto">
            <a:xfrm>
              <a:off x="6378813" y="2560589"/>
              <a:ext cx="1042404" cy="818714"/>
            </a:xfrm>
            <a:prstGeom prst="rect">
              <a:avLst/>
            </a:prstGeom>
            <a:solidFill>
              <a:schemeClr val="tx2">
                <a:lumMod val="25000"/>
              </a:schemeClr>
            </a:solid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Report</a:t>
              </a:r>
              <a:endParaRPr lang="en-US" sz="2000">
                <a:solidFill>
                  <a:schemeClr val="tx1"/>
                </a:solidFill>
                <a:latin typeface="+mj-lt"/>
                <a:ea typeface="Segoe UI" pitchFamily="34" charset="0"/>
                <a:cs typeface="Segoe UI" pitchFamily="34" charset="0"/>
              </a:endParaRPr>
            </a:p>
          </p:txBody>
        </p:sp>
        <p:pic>
          <p:nvPicPr>
            <p:cNvPr id="10" name="Graphic 9" descr="Document outline">
              <a:extLst>
                <a:ext uri="{FF2B5EF4-FFF2-40B4-BE49-F238E27FC236}">
                  <a16:creationId xmlns:a16="http://schemas.microsoft.com/office/drawing/2014/main" id="{8D0A9BB5-0170-663A-D3D2-0394BE42FF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5947" y="4330397"/>
              <a:ext cx="608527" cy="608527"/>
            </a:xfrm>
            <a:prstGeom prst="rect">
              <a:avLst/>
            </a:prstGeom>
          </p:spPr>
        </p:pic>
        <p:sp>
          <p:nvSpPr>
            <p:cNvPr id="11" name="Rectangle 10">
              <a:extLst>
                <a:ext uri="{FF2B5EF4-FFF2-40B4-BE49-F238E27FC236}">
                  <a16:creationId xmlns:a16="http://schemas.microsoft.com/office/drawing/2014/main" id="{6F05179E-D2CF-053F-773B-CD19C88A850A}"/>
                </a:ext>
              </a:extLst>
            </p:cNvPr>
            <p:cNvSpPr/>
            <p:nvPr/>
          </p:nvSpPr>
          <p:spPr bwMode="auto">
            <a:xfrm>
              <a:off x="7579008" y="4207007"/>
              <a:ext cx="2326991" cy="1162701"/>
            </a:xfrm>
            <a:prstGeom prst="rect">
              <a:avLst/>
            </a:prstGeom>
            <a:solidFill>
              <a:schemeClr val="tx2">
                <a:lumMod val="25000"/>
              </a:schemeClr>
            </a:solidFill>
            <a:ln>
              <a:solidFill>
                <a:schemeClr val="accent6"/>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latin typeface="+mj-lt"/>
                  <a:ea typeface="Segoe UI" pitchFamily="34" charset="0"/>
                  <a:cs typeface="Segoe UI" pitchFamily="34" charset="0"/>
                </a:rPr>
                <a:t>Dataset</a:t>
              </a:r>
              <a:endParaRPr lang="en-US" sz="2000">
                <a:solidFill>
                  <a:schemeClr val="tx1"/>
                </a:solidFill>
                <a:latin typeface="+mj-lt"/>
                <a:ea typeface="Segoe UI" pitchFamily="34" charset="0"/>
                <a:cs typeface="Segoe UI" pitchFamily="34" charset="0"/>
              </a:endParaRPr>
            </a:p>
          </p:txBody>
        </p:sp>
        <p:sp>
          <p:nvSpPr>
            <p:cNvPr id="12" name="Rectangle 11">
              <a:extLst>
                <a:ext uri="{FF2B5EF4-FFF2-40B4-BE49-F238E27FC236}">
                  <a16:creationId xmlns:a16="http://schemas.microsoft.com/office/drawing/2014/main" id="{A2250F2C-58BA-0EE2-8885-8CD41FB67ED9}"/>
                </a:ext>
              </a:extLst>
            </p:cNvPr>
            <p:cNvSpPr/>
            <p:nvPr/>
          </p:nvSpPr>
          <p:spPr bwMode="auto">
            <a:xfrm>
              <a:off x="7579009" y="2560590"/>
              <a:ext cx="2326991" cy="818714"/>
            </a:xfrm>
            <a:prstGeom prst="rect">
              <a:avLst/>
            </a:prstGeom>
            <a:solidFill>
              <a:schemeClr val="tx2">
                <a:lumMod val="25000"/>
              </a:schemeClr>
            </a:solidFill>
            <a:ln>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latin typeface="+mj-lt"/>
                  <a:ea typeface="Segoe UI" pitchFamily="34" charset="0"/>
                  <a:cs typeface="Segoe UI" pitchFamily="34" charset="0"/>
                </a:rPr>
                <a:t>Dataset</a:t>
              </a:r>
              <a:endParaRPr lang="en-US" sz="2000">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E3577117-E9D6-9654-1BB3-C63B58B39B14}"/>
                </a:ext>
              </a:extLst>
            </p:cNvPr>
            <p:cNvSpPr/>
            <p:nvPr/>
          </p:nvSpPr>
          <p:spPr bwMode="auto">
            <a:xfrm>
              <a:off x="8562709" y="2764878"/>
              <a:ext cx="1270918" cy="410136"/>
            </a:xfrm>
            <a:prstGeom prst="rect">
              <a:avLst/>
            </a:prstGeom>
            <a:solidFill>
              <a:schemeClr val="accent1"/>
            </a:solidFill>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parameter</a:t>
              </a:r>
              <a:endParaRPr lang="en-US" sz="2000">
                <a:solidFill>
                  <a:schemeClr val="bg1"/>
                </a:soli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77ED2349-91FF-F355-46B5-5C0D8CC3F6AC}"/>
                </a:ext>
              </a:extLst>
            </p:cNvPr>
            <p:cNvSpPr/>
            <p:nvPr/>
          </p:nvSpPr>
          <p:spPr bwMode="auto">
            <a:xfrm>
              <a:off x="8562265" y="4583289"/>
              <a:ext cx="1270918" cy="410136"/>
            </a:xfrm>
            <a:prstGeom prst="rect">
              <a:avLst/>
            </a:prstGeom>
            <a:solidFill>
              <a:schemeClr val="accent6"/>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parameter</a:t>
              </a:r>
              <a:endParaRPr lang="en-US" sz="2000">
                <a:solidFill>
                  <a:schemeClr val="bg1"/>
                </a:soli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4F6A7F78-D806-774C-BE92-1D729EE09181}"/>
                </a:ext>
              </a:extLst>
            </p:cNvPr>
            <p:cNvSpPr/>
            <p:nvPr/>
          </p:nvSpPr>
          <p:spPr bwMode="auto">
            <a:xfrm>
              <a:off x="8562265" y="5614170"/>
              <a:ext cx="1270918" cy="410136"/>
            </a:xfrm>
            <a:prstGeom prst="rect">
              <a:avLst/>
            </a:prstGeom>
            <a:solidFill>
              <a:schemeClr val="accent6"/>
            </a:solidFill>
            <a:ln>
              <a:no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cs typeface="Segoe UI" pitchFamily="34" charset="0"/>
                </a:rPr>
                <a:t>Env. var</a:t>
              </a:r>
            </a:p>
          </p:txBody>
        </p:sp>
        <p:cxnSp>
          <p:nvCxnSpPr>
            <p:cNvPr id="16" name="Straight Arrow Connector 15">
              <a:extLst>
                <a:ext uri="{FF2B5EF4-FFF2-40B4-BE49-F238E27FC236}">
                  <a16:creationId xmlns:a16="http://schemas.microsoft.com/office/drawing/2014/main" id="{28B39272-D5CA-58FC-1720-26857231570D}"/>
                </a:ext>
              </a:extLst>
            </p:cNvPr>
            <p:cNvCxnSpPr>
              <a:stCxn id="15" idx="0"/>
            </p:cNvCxnSpPr>
            <p:nvPr/>
          </p:nvCxnSpPr>
          <p:spPr>
            <a:xfrm flipV="1">
              <a:off x="9197724" y="4993425"/>
              <a:ext cx="0" cy="620745"/>
            </a:xfrm>
            <a:prstGeom prst="straightConnector1">
              <a:avLst/>
            </a:prstGeom>
            <a:ln>
              <a:solidFill>
                <a:schemeClr val="accent6"/>
              </a:solidFill>
              <a:headEnd type="arrow" w="med" len="sm"/>
              <a:tailEnd type="arrow" w="med" len="sm"/>
            </a:ln>
          </p:spPr>
          <p:style>
            <a:lnRef idx="1">
              <a:schemeClr val="accent3"/>
            </a:lnRef>
            <a:fillRef idx="0">
              <a:schemeClr val="accent3"/>
            </a:fillRef>
            <a:effectRef idx="0">
              <a:schemeClr val="accent3"/>
            </a:effectRef>
            <a:fontRef idx="minor">
              <a:schemeClr val="tx1"/>
            </a:fontRef>
          </p:style>
        </p:cxnSp>
        <p:cxnSp>
          <p:nvCxnSpPr>
            <p:cNvPr id="17" name="Straight Arrow Connector 16">
              <a:extLst>
                <a:ext uri="{FF2B5EF4-FFF2-40B4-BE49-F238E27FC236}">
                  <a16:creationId xmlns:a16="http://schemas.microsoft.com/office/drawing/2014/main" id="{64F00669-F6E0-F690-3468-C32F863E6AA7}"/>
                </a:ext>
              </a:extLst>
            </p:cNvPr>
            <p:cNvCxnSpPr>
              <a:stCxn id="14" idx="0"/>
              <a:endCxn id="13" idx="2"/>
            </p:cNvCxnSpPr>
            <p:nvPr/>
          </p:nvCxnSpPr>
          <p:spPr>
            <a:xfrm flipV="1">
              <a:off x="9197724" y="3175014"/>
              <a:ext cx="444" cy="1408275"/>
            </a:xfrm>
            <a:prstGeom prst="straightConnector1">
              <a:avLst/>
            </a:prstGeom>
            <a:ln>
              <a:solidFill>
                <a:schemeClr val="accent1"/>
              </a:solidFill>
              <a:tailEnd type="arrow" w="med" len="sm"/>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738087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6.25E-7 -2.59259E-6 L 6.25E-7 0.0331 " pathEditMode="relative" rAng="0" ptsTypes="AA">
                                      <p:cBhvr>
                                        <p:cTn id="9" dur="500" spd="-100000" fill="hold"/>
                                        <p:tgtEl>
                                          <p:spTgt spid="3"/>
                                        </p:tgtEl>
                                        <p:attrNameLst>
                                          <p:attrName>ppt_x</p:attrName>
                                          <p:attrName>ppt_y</p:attrName>
                                        </p:attrNameLst>
                                      </p:cBhvr>
                                      <p:rCtr x="0" y="1644"/>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41AB0-BF53-A243-67CE-7E428B4564F3}"/>
              </a:ext>
            </a:extLst>
          </p:cNvPr>
          <p:cNvSpPr>
            <a:spLocks noGrp="1"/>
          </p:cNvSpPr>
          <p:nvPr>
            <p:ph type="title"/>
          </p:nvPr>
        </p:nvSpPr>
        <p:spPr>
          <a:xfrm>
            <a:off x="588263" y="457200"/>
            <a:ext cx="11018520" cy="553998"/>
          </a:xfrm>
        </p:spPr>
        <p:txBody>
          <a:bodyPr/>
          <a:lstStyle/>
          <a:p>
            <a:r>
              <a:rPr lang="en-US"/>
              <a:t>Pro tips</a:t>
            </a:r>
          </a:p>
        </p:txBody>
      </p:sp>
      <p:grpSp>
        <p:nvGrpSpPr>
          <p:cNvPr id="6" name="approval" descr="approval, check">
            <a:extLst>
              <a:ext uri="{FF2B5EF4-FFF2-40B4-BE49-F238E27FC236}">
                <a16:creationId xmlns:a16="http://schemas.microsoft.com/office/drawing/2014/main" id="{1F72C11D-EB2B-DAD4-CA17-7423413E55E9}"/>
              </a:ext>
            </a:extLst>
          </p:cNvPr>
          <p:cNvGrpSpPr>
            <a:grpSpLocks noChangeAspect="1"/>
          </p:cNvGrpSpPr>
          <p:nvPr/>
        </p:nvGrpSpPr>
        <p:grpSpPr bwMode="auto">
          <a:xfrm>
            <a:off x="588263" y="1870780"/>
            <a:ext cx="681920" cy="681920"/>
            <a:chOff x="2826" y="3072"/>
            <a:chExt cx="241" cy="241"/>
          </a:xfrm>
        </p:grpSpPr>
        <p:sp>
          <p:nvSpPr>
            <p:cNvPr id="7" name="AutoShape 161">
              <a:extLst>
                <a:ext uri="{FF2B5EF4-FFF2-40B4-BE49-F238E27FC236}">
                  <a16:creationId xmlns:a16="http://schemas.microsoft.com/office/drawing/2014/main" id="{9DE01CA4-38F7-8FFB-6922-C67BDABFF77B}"/>
                </a:ext>
              </a:extLst>
            </p:cNvPr>
            <p:cNvSpPr>
              <a:spLocks noChangeAspect="1" noChangeArrowheads="1" noTextEdit="1"/>
            </p:cNvSpPr>
            <p:nvPr/>
          </p:nvSpPr>
          <p:spPr bwMode="auto">
            <a:xfrm>
              <a:off x="2826" y="3072"/>
              <a:ext cx="24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163">
              <a:extLst>
                <a:ext uri="{FF2B5EF4-FFF2-40B4-BE49-F238E27FC236}">
                  <a16:creationId xmlns:a16="http://schemas.microsoft.com/office/drawing/2014/main" id="{FBFE3FAB-F3D7-E518-27F2-D2ED0CB1EF8D}"/>
                </a:ext>
              </a:extLst>
            </p:cNvPr>
            <p:cNvSpPr>
              <a:spLocks noChangeArrowheads="1"/>
            </p:cNvSpPr>
            <p:nvPr/>
          </p:nvSpPr>
          <p:spPr bwMode="auto">
            <a:xfrm>
              <a:off x="2863" y="3109"/>
              <a:ext cx="167" cy="167"/>
            </a:xfrm>
            <a:prstGeom prst="ellipse">
              <a:avLst/>
            </a:prstGeom>
            <a:no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4">
              <a:extLst>
                <a:ext uri="{FF2B5EF4-FFF2-40B4-BE49-F238E27FC236}">
                  <a16:creationId xmlns:a16="http://schemas.microsoft.com/office/drawing/2014/main" id="{ACF96E2E-A21D-434A-E354-981543C86D34}"/>
                </a:ext>
              </a:extLst>
            </p:cNvPr>
            <p:cNvSpPr>
              <a:spLocks noEditPoints="1"/>
            </p:cNvSpPr>
            <p:nvPr/>
          </p:nvSpPr>
          <p:spPr bwMode="auto">
            <a:xfrm>
              <a:off x="2826" y="3072"/>
              <a:ext cx="241" cy="241"/>
            </a:xfrm>
            <a:custGeom>
              <a:avLst/>
              <a:gdLst>
                <a:gd name="T0" fmla="*/ 155 w 174"/>
                <a:gd name="T1" fmla="*/ 78 h 174"/>
                <a:gd name="T2" fmla="*/ 141 w 174"/>
                <a:gd name="T3" fmla="*/ 45 h 174"/>
                <a:gd name="T4" fmla="*/ 155 w 174"/>
                <a:gd name="T5" fmla="*/ 32 h 174"/>
                <a:gd name="T6" fmla="*/ 142 w 174"/>
                <a:gd name="T7" fmla="*/ 19 h 174"/>
                <a:gd name="T8" fmla="*/ 129 w 174"/>
                <a:gd name="T9" fmla="*/ 33 h 174"/>
                <a:gd name="T10" fmla="*/ 96 w 174"/>
                <a:gd name="T11" fmla="*/ 19 h 174"/>
                <a:gd name="T12" fmla="*/ 96 w 174"/>
                <a:gd name="T13" fmla="*/ 0 h 174"/>
                <a:gd name="T14" fmla="*/ 78 w 174"/>
                <a:gd name="T15" fmla="*/ 0 h 174"/>
                <a:gd name="T16" fmla="*/ 78 w 174"/>
                <a:gd name="T17" fmla="*/ 19 h 174"/>
                <a:gd name="T18" fmla="*/ 45 w 174"/>
                <a:gd name="T19" fmla="*/ 33 h 174"/>
                <a:gd name="T20" fmla="*/ 32 w 174"/>
                <a:gd name="T21" fmla="*/ 19 h 174"/>
                <a:gd name="T22" fmla="*/ 19 w 174"/>
                <a:gd name="T23" fmla="*/ 32 h 174"/>
                <a:gd name="T24" fmla="*/ 33 w 174"/>
                <a:gd name="T25" fmla="*/ 45 h 174"/>
                <a:gd name="T26" fmla="*/ 19 w 174"/>
                <a:gd name="T27" fmla="*/ 78 h 174"/>
                <a:gd name="T28" fmla="*/ 0 w 174"/>
                <a:gd name="T29" fmla="*/ 78 h 174"/>
                <a:gd name="T30" fmla="*/ 0 w 174"/>
                <a:gd name="T31" fmla="*/ 96 h 174"/>
                <a:gd name="T32" fmla="*/ 19 w 174"/>
                <a:gd name="T33" fmla="*/ 96 h 174"/>
                <a:gd name="T34" fmla="*/ 33 w 174"/>
                <a:gd name="T35" fmla="*/ 129 h 174"/>
                <a:gd name="T36" fmla="*/ 19 w 174"/>
                <a:gd name="T37" fmla="*/ 142 h 174"/>
                <a:gd name="T38" fmla="*/ 32 w 174"/>
                <a:gd name="T39" fmla="*/ 155 h 174"/>
                <a:gd name="T40" fmla="*/ 45 w 174"/>
                <a:gd name="T41" fmla="*/ 141 h 174"/>
                <a:gd name="T42" fmla="*/ 78 w 174"/>
                <a:gd name="T43" fmla="*/ 155 h 174"/>
                <a:gd name="T44" fmla="*/ 78 w 174"/>
                <a:gd name="T45" fmla="*/ 174 h 174"/>
                <a:gd name="T46" fmla="*/ 96 w 174"/>
                <a:gd name="T47" fmla="*/ 174 h 174"/>
                <a:gd name="T48" fmla="*/ 96 w 174"/>
                <a:gd name="T49" fmla="*/ 155 h 174"/>
                <a:gd name="T50" fmla="*/ 129 w 174"/>
                <a:gd name="T51" fmla="*/ 141 h 174"/>
                <a:gd name="T52" fmla="*/ 142 w 174"/>
                <a:gd name="T53" fmla="*/ 155 h 174"/>
                <a:gd name="T54" fmla="*/ 155 w 174"/>
                <a:gd name="T55" fmla="*/ 142 h 174"/>
                <a:gd name="T56" fmla="*/ 141 w 174"/>
                <a:gd name="T57" fmla="*/ 129 h 174"/>
                <a:gd name="T58" fmla="*/ 155 w 174"/>
                <a:gd name="T59" fmla="*/ 96 h 174"/>
                <a:gd name="T60" fmla="*/ 174 w 174"/>
                <a:gd name="T61" fmla="*/ 96 h 174"/>
                <a:gd name="T62" fmla="*/ 174 w 174"/>
                <a:gd name="T63" fmla="*/ 78 h 174"/>
                <a:gd name="T64" fmla="*/ 155 w 174"/>
                <a:gd name="T65" fmla="*/ 78 h 174"/>
                <a:gd name="T66" fmla="*/ 139 w 174"/>
                <a:gd name="T67" fmla="*/ 103 h 174"/>
                <a:gd name="T68" fmla="*/ 117 w 174"/>
                <a:gd name="T69" fmla="*/ 132 h 174"/>
                <a:gd name="T70" fmla="*/ 82 w 174"/>
                <a:gd name="T71" fmla="*/ 141 h 174"/>
                <a:gd name="T72" fmla="*/ 49 w 174"/>
                <a:gd name="T73" fmla="*/ 125 h 174"/>
                <a:gd name="T74" fmla="*/ 37 w 174"/>
                <a:gd name="T75" fmla="*/ 107 h 174"/>
                <a:gd name="T76" fmla="*/ 33 w 174"/>
                <a:gd name="T77" fmla="*/ 87 h 174"/>
                <a:gd name="T78" fmla="*/ 46 w 174"/>
                <a:gd name="T79" fmla="*/ 52 h 174"/>
                <a:gd name="T80" fmla="*/ 77 w 174"/>
                <a:gd name="T81" fmla="*/ 33 h 174"/>
                <a:gd name="T82" fmla="*/ 113 w 174"/>
                <a:gd name="T83" fmla="*/ 39 h 174"/>
                <a:gd name="T84" fmla="*/ 137 w 174"/>
                <a:gd name="T85" fmla="*/ 65 h 174"/>
                <a:gd name="T86" fmla="*/ 139 w 174"/>
                <a:gd name="T87" fmla="*/ 10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4" h="174">
                  <a:moveTo>
                    <a:pt x="155" y="78"/>
                  </a:moveTo>
                  <a:cubicBezTo>
                    <a:pt x="153" y="66"/>
                    <a:pt x="149" y="55"/>
                    <a:pt x="141" y="45"/>
                  </a:cubicBezTo>
                  <a:cubicBezTo>
                    <a:pt x="155" y="32"/>
                    <a:pt x="155" y="32"/>
                    <a:pt x="155" y="32"/>
                  </a:cubicBezTo>
                  <a:cubicBezTo>
                    <a:pt x="142" y="19"/>
                    <a:pt x="142" y="19"/>
                    <a:pt x="142" y="19"/>
                  </a:cubicBezTo>
                  <a:cubicBezTo>
                    <a:pt x="129" y="33"/>
                    <a:pt x="129" y="33"/>
                    <a:pt x="129" y="33"/>
                  </a:cubicBezTo>
                  <a:cubicBezTo>
                    <a:pt x="119" y="25"/>
                    <a:pt x="108" y="21"/>
                    <a:pt x="96" y="19"/>
                  </a:cubicBezTo>
                  <a:cubicBezTo>
                    <a:pt x="96" y="0"/>
                    <a:pt x="96" y="0"/>
                    <a:pt x="96" y="0"/>
                  </a:cubicBezTo>
                  <a:cubicBezTo>
                    <a:pt x="78" y="0"/>
                    <a:pt x="78" y="0"/>
                    <a:pt x="78" y="0"/>
                  </a:cubicBezTo>
                  <a:cubicBezTo>
                    <a:pt x="78" y="19"/>
                    <a:pt x="78" y="19"/>
                    <a:pt x="78" y="19"/>
                  </a:cubicBezTo>
                  <a:cubicBezTo>
                    <a:pt x="66" y="21"/>
                    <a:pt x="55" y="25"/>
                    <a:pt x="45" y="33"/>
                  </a:cubicBezTo>
                  <a:cubicBezTo>
                    <a:pt x="32" y="19"/>
                    <a:pt x="32" y="19"/>
                    <a:pt x="32" y="19"/>
                  </a:cubicBezTo>
                  <a:cubicBezTo>
                    <a:pt x="19" y="32"/>
                    <a:pt x="19" y="32"/>
                    <a:pt x="19" y="32"/>
                  </a:cubicBezTo>
                  <a:cubicBezTo>
                    <a:pt x="33" y="45"/>
                    <a:pt x="33" y="45"/>
                    <a:pt x="33" y="45"/>
                  </a:cubicBezTo>
                  <a:cubicBezTo>
                    <a:pt x="25" y="55"/>
                    <a:pt x="21" y="66"/>
                    <a:pt x="19" y="78"/>
                  </a:cubicBezTo>
                  <a:cubicBezTo>
                    <a:pt x="0" y="78"/>
                    <a:pt x="0" y="78"/>
                    <a:pt x="0" y="78"/>
                  </a:cubicBezTo>
                  <a:cubicBezTo>
                    <a:pt x="0" y="96"/>
                    <a:pt x="0" y="96"/>
                    <a:pt x="0" y="96"/>
                  </a:cubicBezTo>
                  <a:cubicBezTo>
                    <a:pt x="19" y="96"/>
                    <a:pt x="19" y="96"/>
                    <a:pt x="19" y="96"/>
                  </a:cubicBezTo>
                  <a:cubicBezTo>
                    <a:pt x="21" y="108"/>
                    <a:pt x="25" y="119"/>
                    <a:pt x="33" y="129"/>
                  </a:cubicBezTo>
                  <a:cubicBezTo>
                    <a:pt x="19" y="142"/>
                    <a:pt x="19" y="142"/>
                    <a:pt x="19" y="142"/>
                  </a:cubicBezTo>
                  <a:cubicBezTo>
                    <a:pt x="32" y="155"/>
                    <a:pt x="32" y="155"/>
                    <a:pt x="32" y="155"/>
                  </a:cubicBezTo>
                  <a:cubicBezTo>
                    <a:pt x="45" y="141"/>
                    <a:pt x="45" y="141"/>
                    <a:pt x="45" y="141"/>
                  </a:cubicBezTo>
                  <a:cubicBezTo>
                    <a:pt x="55" y="149"/>
                    <a:pt x="66" y="153"/>
                    <a:pt x="78" y="155"/>
                  </a:cubicBezTo>
                  <a:cubicBezTo>
                    <a:pt x="78" y="174"/>
                    <a:pt x="78" y="174"/>
                    <a:pt x="78" y="174"/>
                  </a:cubicBezTo>
                  <a:cubicBezTo>
                    <a:pt x="96" y="174"/>
                    <a:pt x="96" y="174"/>
                    <a:pt x="96" y="174"/>
                  </a:cubicBezTo>
                  <a:cubicBezTo>
                    <a:pt x="96" y="155"/>
                    <a:pt x="96" y="155"/>
                    <a:pt x="96" y="155"/>
                  </a:cubicBezTo>
                  <a:cubicBezTo>
                    <a:pt x="108" y="153"/>
                    <a:pt x="119" y="149"/>
                    <a:pt x="129" y="141"/>
                  </a:cubicBezTo>
                  <a:cubicBezTo>
                    <a:pt x="142" y="155"/>
                    <a:pt x="142" y="155"/>
                    <a:pt x="142" y="155"/>
                  </a:cubicBezTo>
                  <a:cubicBezTo>
                    <a:pt x="155" y="142"/>
                    <a:pt x="155" y="142"/>
                    <a:pt x="155" y="142"/>
                  </a:cubicBezTo>
                  <a:cubicBezTo>
                    <a:pt x="141" y="129"/>
                    <a:pt x="141" y="129"/>
                    <a:pt x="141" y="129"/>
                  </a:cubicBezTo>
                  <a:cubicBezTo>
                    <a:pt x="149" y="119"/>
                    <a:pt x="153" y="108"/>
                    <a:pt x="155" y="96"/>
                  </a:cubicBezTo>
                  <a:cubicBezTo>
                    <a:pt x="174" y="96"/>
                    <a:pt x="174" y="96"/>
                    <a:pt x="174" y="96"/>
                  </a:cubicBezTo>
                  <a:cubicBezTo>
                    <a:pt x="174" y="78"/>
                    <a:pt x="174" y="78"/>
                    <a:pt x="174" y="78"/>
                  </a:cubicBezTo>
                  <a:lnTo>
                    <a:pt x="155" y="78"/>
                  </a:lnTo>
                  <a:close/>
                  <a:moveTo>
                    <a:pt x="139" y="103"/>
                  </a:moveTo>
                  <a:cubicBezTo>
                    <a:pt x="135" y="115"/>
                    <a:pt x="127" y="125"/>
                    <a:pt x="117" y="132"/>
                  </a:cubicBezTo>
                  <a:cubicBezTo>
                    <a:pt x="107" y="139"/>
                    <a:pt x="94" y="142"/>
                    <a:pt x="82" y="141"/>
                  </a:cubicBezTo>
                  <a:cubicBezTo>
                    <a:pt x="69" y="139"/>
                    <a:pt x="58" y="134"/>
                    <a:pt x="49" y="125"/>
                  </a:cubicBezTo>
                  <a:cubicBezTo>
                    <a:pt x="44" y="120"/>
                    <a:pt x="40" y="114"/>
                    <a:pt x="37" y="107"/>
                  </a:cubicBezTo>
                  <a:cubicBezTo>
                    <a:pt x="35" y="101"/>
                    <a:pt x="33" y="94"/>
                    <a:pt x="33" y="87"/>
                  </a:cubicBezTo>
                  <a:cubicBezTo>
                    <a:pt x="33" y="74"/>
                    <a:pt x="38" y="62"/>
                    <a:pt x="46" y="52"/>
                  </a:cubicBezTo>
                  <a:cubicBezTo>
                    <a:pt x="54" y="43"/>
                    <a:pt x="65" y="36"/>
                    <a:pt x="77" y="33"/>
                  </a:cubicBezTo>
                  <a:cubicBezTo>
                    <a:pt x="89" y="31"/>
                    <a:pt x="102" y="33"/>
                    <a:pt x="113" y="39"/>
                  </a:cubicBezTo>
                  <a:cubicBezTo>
                    <a:pt x="124" y="45"/>
                    <a:pt x="133" y="54"/>
                    <a:pt x="137" y="65"/>
                  </a:cubicBezTo>
                  <a:cubicBezTo>
                    <a:pt x="142" y="78"/>
                    <a:pt x="142" y="91"/>
                    <a:pt x="139" y="10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65">
              <a:extLst>
                <a:ext uri="{FF2B5EF4-FFF2-40B4-BE49-F238E27FC236}">
                  <a16:creationId xmlns:a16="http://schemas.microsoft.com/office/drawing/2014/main" id="{B8A273D3-D4D7-6B82-EFB6-2295C9C9F9E0}"/>
                </a:ext>
              </a:extLst>
            </p:cNvPr>
            <p:cNvSpPr>
              <a:spLocks/>
            </p:cNvSpPr>
            <p:nvPr/>
          </p:nvSpPr>
          <p:spPr bwMode="auto">
            <a:xfrm>
              <a:off x="2897" y="3152"/>
              <a:ext cx="99" cy="78"/>
            </a:xfrm>
            <a:custGeom>
              <a:avLst/>
              <a:gdLst>
                <a:gd name="T0" fmla="*/ 88 w 99"/>
                <a:gd name="T1" fmla="*/ 0 h 78"/>
                <a:gd name="T2" fmla="*/ 33 w 99"/>
                <a:gd name="T3" fmla="*/ 54 h 78"/>
                <a:gd name="T4" fmla="*/ 11 w 99"/>
                <a:gd name="T5" fmla="*/ 32 h 78"/>
                <a:gd name="T6" fmla="*/ 0 w 99"/>
                <a:gd name="T7" fmla="*/ 43 h 78"/>
                <a:gd name="T8" fmla="*/ 33 w 99"/>
                <a:gd name="T9" fmla="*/ 78 h 78"/>
                <a:gd name="T10" fmla="*/ 99 w 99"/>
                <a:gd name="T11" fmla="*/ 11 h 78"/>
                <a:gd name="T12" fmla="*/ 88 w 99"/>
                <a:gd name="T13" fmla="*/ 0 h 78"/>
              </a:gdLst>
              <a:ahLst/>
              <a:cxnLst>
                <a:cxn ang="0">
                  <a:pos x="T0" y="T1"/>
                </a:cxn>
                <a:cxn ang="0">
                  <a:pos x="T2" y="T3"/>
                </a:cxn>
                <a:cxn ang="0">
                  <a:pos x="T4" y="T5"/>
                </a:cxn>
                <a:cxn ang="0">
                  <a:pos x="T6" y="T7"/>
                </a:cxn>
                <a:cxn ang="0">
                  <a:pos x="T8" y="T9"/>
                </a:cxn>
                <a:cxn ang="0">
                  <a:pos x="T10" y="T11"/>
                </a:cxn>
                <a:cxn ang="0">
                  <a:pos x="T12" y="T13"/>
                </a:cxn>
              </a:cxnLst>
              <a:rect l="0" t="0" r="r" b="b"/>
              <a:pathLst>
                <a:path w="99" h="78">
                  <a:moveTo>
                    <a:pt x="88" y="0"/>
                  </a:moveTo>
                  <a:lnTo>
                    <a:pt x="33" y="54"/>
                  </a:lnTo>
                  <a:lnTo>
                    <a:pt x="11" y="32"/>
                  </a:lnTo>
                  <a:lnTo>
                    <a:pt x="0" y="43"/>
                  </a:lnTo>
                  <a:lnTo>
                    <a:pt x="33" y="78"/>
                  </a:lnTo>
                  <a:lnTo>
                    <a:pt x="99" y="11"/>
                  </a:lnTo>
                  <a:lnTo>
                    <a:pt x="88"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 name="TextBox 2">
            <a:extLst>
              <a:ext uri="{FF2B5EF4-FFF2-40B4-BE49-F238E27FC236}">
                <a16:creationId xmlns:a16="http://schemas.microsoft.com/office/drawing/2014/main" id="{69E71388-85FC-8107-C940-858B8776CFCE}"/>
              </a:ext>
            </a:extLst>
          </p:cNvPr>
          <p:cNvSpPr txBox="1"/>
          <p:nvPr/>
        </p:nvSpPr>
        <p:spPr>
          <a:xfrm>
            <a:off x="588263" y="2768600"/>
            <a:ext cx="2857498" cy="1846659"/>
          </a:xfrm>
          <a:prstGeom prst="rect">
            <a:avLst/>
          </a:prstGeom>
          <a:noFill/>
        </p:spPr>
        <p:txBody>
          <a:bodyPr wrap="square" lIns="0" tIns="0" rIns="0" bIns="0" rtlCol="0">
            <a:spAutoFit/>
          </a:bodyPr>
          <a:lstStyle/>
          <a:p>
            <a:r>
              <a:rPr lang="en-US" sz="2000"/>
              <a:t>Solution with Power BI content can be used with Azure DevOps, </a:t>
            </a:r>
            <a:r>
              <a:rPr lang="en-US" sz="2000" err="1"/>
              <a:t>VSCode</a:t>
            </a:r>
            <a:r>
              <a:rPr lang="en-US" sz="2000"/>
              <a:t> extensions, etc. to achieve configuration management</a:t>
            </a:r>
          </a:p>
        </p:txBody>
      </p:sp>
      <p:cxnSp>
        <p:nvCxnSpPr>
          <p:cNvPr id="23" name="Straight Connector 22">
            <a:extLst>
              <a:ext uri="{FF2B5EF4-FFF2-40B4-BE49-F238E27FC236}">
                <a16:creationId xmlns:a16="http://schemas.microsoft.com/office/drawing/2014/main" id="{77E498AB-3DF0-8B5E-F23D-AD5530648430}"/>
              </a:ext>
              <a:ext uri="{C183D7F6-B498-43B3-948B-1728B52AA6E4}">
                <adec:decorative xmlns:adec="http://schemas.microsoft.com/office/drawing/2017/decorative" val="1"/>
              </a:ext>
            </a:extLst>
          </p:cNvPr>
          <p:cNvCxnSpPr>
            <a:cxnSpLocks/>
          </p:cNvCxnSpPr>
          <p:nvPr/>
        </p:nvCxnSpPr>
        <p:spPr>
          <a:xfrm>
            <a:off x="3918857" y="2032000"/>
            <a:ext cx="0" cy="3367314"/>
          </a:xfrm>
          <a:prstGeom prst="line">
            <a:avLst/>
          </a:prstGeom>
          <a:ln>
            <a:solidFill>
              <a:schemeClr val="bg1">
                <a:lumMod val="75000"/>
                <a:lumOff val="2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digital marketing" descr="digital marketing">
            <a:extLst>
              <a:ext uri="{FF2B5EF4-FFF2-40B4-BE49-F238E27FC236}">
                <a16:creationId xmlns:a16="http://schemas.microsoft.com/office/drawing/2014/main" id="{BE700C42-3849-0E29-AB4E-1ACD61528BE6}"/>
              </a:ext>
            </a:extLst>
          </p:cNvPr>
          <p:cNvGrpSpPr/>
          <p:nvPr/>
        </p:nvGrpSpPr>
        <p:grpSpPr>
          <a:xfrm>
            <a:off x="4624832" y="1870780"/>
            <a:ext cx="727456" cy="727453"/>
            <a:chOff x="10113876" y="4828036"/>
            <a:chExt cx="420626" cy="420624"/>
          </a:xfrm>
        </p:grpSpPr>
        <p:sp>
          <p:nvSpPr>
            <p:cNvPr id="12" name="Freeform: Shape 11">
              <a:extLst>
                <a:ext uri="{FF2B5EF4-FFF2-40B4-BE49-F238E27FC236}">
                  <a16:creationId xmlns:a16="http://schemas.microsoft.com/office/drawing/2014/main" id="{4BD4FFD9-13F2-060A-159B-282422DCA07A}"/>
                </a:ext>
              </a:extLst>
            </p:cNvPr>
            <p:cNvSpPr/>
            <p:nvPr/>
          </p:nvSpPr>
          <p:spPr>
            <a:xfrm>
              <a:off x="10115026" y="4879156"/>
              <a:ext cx="416290" cy="320888"/>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chemeClr val="accent1"/>
            </a:solidFill>
            <a:ln w="432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C2C0D08-1B94-4434-F26E-6C7692A82972}"/>
                </a:ext>
              </a:extLst>
            </p:cNvPr>
            <p:cNvSpPr/>
            <p:nvPr/>
          </p:nvSpPr>
          <p:spPr>
            <a:xfrm>
              <a:off x="10115026" y="4870398"/>
              <a:ext cx="416290" cy="43363"/>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chemeClr val="tx1"/>
            </a:solidFill>
            <a:ln w="432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C95BD36-AE8D-03A8-6641-B294565CB7E4}"/>
                </a:ext>
              </a:extLst>
            </p:cNvPr>
            <p:cNvSpPr/>
            <p:nvPr/>
          </p:nvSpPr>
          <p:spPr>
            <a:xfrm>
              <a:off x="10169290"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chemeClr val="accent1"/>
            </a:solidFill>
            <a:ln w="432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04280C4-F835-1C9A-4DDD-1E892336F2B7}"/>
                </a:ext>
              </a:extLst>
            </p:cNvPr>
            <p:cNvSpPr/>
            <p:nvPr/>
          </p:nvSpPr>
          <p:spPr>
            <a:xfrm>
              <a:off x="1013642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6" y="1475"/>
                    <a:pt x="1475" y="6217"/>
                    <a:pt x="1475" y="12065"/>
                  </a:cubicBezTo>
                  <a:cubicBezTo>
                    <a:pt x="1475" y="17913"/>
                    <a:pt x="6216" y="22655"/>
                    <a:pt x="12065" y="22655"/>
                  </a:cubicBezTo>
                  <a:close/>
                </a:path>
              </a:pathLst>
            </a:custGeom>
            <a:solidFill>
              <a:schemeClr val="accent1"/>
            </a:solidFill>
            <a:ln w="432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59EE156-A5E2-CFD9-BDDB-968234DA92AF}"/>
                </a:ext>
              </a:extLst>
            </p:cNvPr>
            <p:cNvSpPr/>
            <p:nvPr/>
          </p:nvSpPr>
          <p:spPr>
            <a:xfrm>
              <a:off x="10202884" y="4882374"/>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3"/>
                    <a:pt x="22655" y="12065"/>
                  </a:cubicBezTo>
                  <a:cubicBezTo>
                    <a:pt x="22655" y="6217"/>
                    <a:pt x="17914" y="1475"/>
                    <a:pt x="12065" y="1475"/>
                  </a:cubicBezTo>
                  <a:cubicBezTo>
                    <a:pt x="6217" y="1475"/>
                    <a:pt x="1475" y="6217"/>
                    <a:pt x="1475" y="12065"/>
                  </a:cubicBezTo>
                  <a:cubicBezTo>
                    <a:pt x="1475" y="17913"/>
                    <a:pt x="6217" y="22655"/>
                    <a:pt x="12065" y="22655"/>
                  </a:cubicBezTo>
                  <a:close/>
                </a:path>
              </a:pathLst>
            </a:custGeom>
            <a:solidFill>
              <a:schemeClr val="accent1"/>
            </a:solidFill>
            <a:ln w="432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4EAB7D6-6DA3-5186-1A27-F4F35624F984}"/>
                </a:ext>
              </a:extLst>
            </p:cNvPr>
            <p:cNvSpPr/>
            <p:nvPr/>
          </p:nvSpPr>
          <p:spPr>
            <a:xfrm>
              <a:off x="10268103" y="5002081"/>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solidFill>
              <a:srgbClr val="191919"/>
            </a:solidFill>
            <a:ln w="4321" cap="flat">
              <a:noFill/>
              <a:prstDash val="solid"/>
              <a:miter/>
            </a:ln>
          </p:spPr>
          <p:txBody>
            <a:bodyPr rtlCol="0" anchor="ctr"/>
            <a:lstStyle/>
            <a:p>
              <a:endParaRPr lang="en-US"/>
            </a:p>
          </p:txBody>
        </p:sp>
      </p:grpSp>
      <p:sp>
        <p:nvSpPr>
          <p:cNvPr id="4" name="TextBox 3">
            <a:extLst>
              <a:ext uri="{FF2B5EF4-FFF2-40B4-BE49-F238E27FC236}">
                <a16:creationId xmlns:a16="http://schemas.microsoft.com/office/drawing/2014/main" id="{588D0298-2AF8-76AC-F92F-D67136EFC404}"/>
              </a:ext>
            </a:extLst>
          </p:cNvPr>
          <p:cNvSpPr txBox="1"/>
          <p:nvPr/>
        </p:nvSpPr>
        <p:spPr>
          <a:xfrm>
            <a:off x="4624832" y="2768600"/>
            <a:ext cx="2857498" cy="2769989"/>
          </a:xfrm>
          <a:prstGeom prst="rect">
            <a:avLst/>
          </a:prstGeom>
          <a:noFill/>
        </p:spPr>
        <p:txBody>
          <a:bodyPr wrap="square" lIns="0" tIns="0" rIns="0" bIns="0" rtlCol="0">
            <a:spAutoFit/>
          </a:bodyPr>
          <a:lstStyle/>
          <a:p>
            <a:r>
              <a:rPr lang="en-US" sz="2000"/>
              <a:t>Power BI content which participates is part of an app should be managed with Power Apps Solution to achieve healthy ALM process and flexibility on deployment across environments </a:t>
            </a:r>
            <a:br>
              <a:rPr lang="en-US" sz="2000"/>
            </a:br>
            <a:r>
              <a:rPr lang="en-US" sz="2000"/>
              <a:t>or Tenants</a:t>
            </a:r>
          </a:p>
        </p:txBody>
      </p:sp>
      <p:cxnSp>
        <p:nvCxnSpPr>
          <p:cNvPr id="26" name="Straight Connector 25">
            <a:extLst>
              <a:ext uri="{FF2B5EF4-FFF2-40B4-BE49-F238E27FC236}">
                <a16:creationId xmlns:a16="http://schemas.microsoft.com/office/drawing/2014/main" id="{2974AE5F-CC7A-6964-ED30-A8120D74CA12}"/>
              </a:ext>
              <a:ext uri="{C183D7F6-B498-43B3-948B-1728B52AA6E4}">
                <adec:decorative xmlns:adec="http://schemas.microsoft.com/office/drawing/2017/decorative" val="1"/>
              </a:ext>
            </a:extLst>
          </p:cNvPr>
          <p:cNvCxnSpPr>
            <a:cxnSpLocks/>
          </p:cNvCxnSpPr>
          <p:nvPr/>
        </p:nvCxnSpPr>
        <p:spPr>
          <a:xfrm>
            <a:off x="8011886" y="2032000"/>
            <a:ext cx="0" cy="3367314"/>
          </a:xfrm>
          <a:prstGeom prst="line">
            <a:avLst/>
          </a:prstGeom>
          <a:ln>
            <a:solidFill>
              <a:schemeClr val="bg1">
                <a:lumMod val="75000"/>
                <a:lumOff val="2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monitor 1" descr="monitor, desktop">
            <a:extLst>
              <a:ext uri="{FF2B5EF4-FFF2-40B4-BE49-F238E27FC236}">
                <a16:creationId xmlns:a16="http://schemas.microsoft.com/office/drawing/2014/main" id="{CAADA97F-525A-D63C-02F6-55566C9D68A8}"/>
              </a:ext>
            </a:extLst>
          </p:cNvPr>
          <p:cNvGrpSpPr/>
          <p:nvPr/>
        </p:nvGrpSpPr>
        <p:grpSpPr>
          <a:xfrm>
            <a:off x="8661402" y="1988457"/>
            <a:ext cx="714621" cy="582386"/>
            <a:chOff x="4233864" y="1827214"/>
            <a:chExt cx="403225" cy="328613"/>
          </a:xfrm>
        </p:grpSpPr>
        <p:sp>
          <p:nvSpPr>
            <p:cNvPr id="19" name="Freeform 53">
              <a:extLst>
                <a:ext uri="{FF2B5EF4-FFF2-40B4-BE49-F238E27FC236}">
                  <a16:creationId xmlns:a16="http://schemas.microsoft.com/office/drawing/2014/main" id="{96603CF3-A62E-18A2-8423-844A03DB233B}"/>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 name="Freeform 54">
              <a:extLst>
                <a:ext uri="{FF2B5EF4-FFF2-40B4-BE49-F238E27FC236}">
                  <a16:creationId xmlns:a16="http://schemas.microsoft.com/office/drawing/2014/main" id="{1BF464FB-6A66-0A9A-A1DB-BC4EDB9BAE4A}"/>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Freeform 173">
              <a:extLst>
                <a:ext uri="{FF2B5EF4-FFF2-40B4-BE49-F238E27FC236}">
                  <a16:creationId xmlns:a16="http://schemas.microsoft.com/office/drawing/2014/main" id="{7CE2F555-1348-27E1-9D42-4AC100C6687E}"/>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5" name="TextBox 4">
            <a:extLst>
              <a:ext uri="{FF2B5EF4-FFF2-40B4-BE49-F238E27FC236}">
                <a16:creationId xmlns:a16="http://schemas.microsoft.com/office/drawing/2014/main" id="{95B13EF9-5BA8-29D7-ED9E-CF00439F9902}"/>
              </a:ext>
            </a:extLst>
          </p:cNvPr>
          <p:cNvSpPr txBox="1"/>
          <p:nvPr/>
        </p:nvSpPr>
        <p:spPr>
          <a:xfrm>
            <a:off x="8661402" y="2768600"/>
            <a:ext cx="2705098" cy="2718693"/>
          </a:xfrm>
          <a:prstGeom prst="rect">
            <a:avLst/>
          </a:prstGeom>
          <a:noFill/>
        </p:spPr>
        <p:txBody>
          <a:bodyPr wrap="square" lIns="0" tIns="0" rIns="0" bIns="0" rtlCol="0">
            <a:spAutoFit/>
          </a:bodyPr>
          <a:lstStyle/>
          <a:p>
            <a:r>
              <a:rPr lang="en-US" sz="2000"/>
              <a:t>Power BI System Solutions points to connected Power BI workspace</a:t>
            </a:r>
          </a:p>
          <a:p>
            <a:pPr>
              <a:spcBef>
                <a:spcPts val="2000"/>
              </a:spcBef>
            </a:pPr>
            <a:r>
              <a:rPr lang="en-US" sz="2000"/>
              <a:t>Don’t delete the created Power BI workspace to avoid </a:t>
            </a:r>
            <a:br>
              <a:rPr lang="en-US" sz="2000"/>
            </a:br>
            <a:r>
              <a:rPr lang="en-US" sz="2000"/>
              <a:t>re-import of solutions</a:t>
            </a:r>
          </a:p>
        </p:txBody>
      </p:sp>
    </p:spTree>
    <p:extLst>
      <p:ext uri="{BB962C8B-B14F-4D97-AF65-F5344CB8AC3E}">
        <p14:creationId xmlns:p14="http://schemas.microsoft.com/office/powerpoint/2010/main" val="1484205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3.54167E-6 -3.7037E-6 L 3.54167E-6 -0.03634 " pathEditMode="relative" rAng="0" ptsTypes="AA">
                                      <p:cBhvr>
                                        <p:cTn id="9" dur="500" spd="-100000" fill="hold"/>
                                        <p:tgtEl>
                                          <p:spTgt spid="6"/>
                                        </p:tgtEl>
                                        <p:attrNameLst>
                                          <p:attrName>ppt_x</p:attrName>
                                          <p:attrName>ppt_y</p:attrName>
                                        </p:attrNameLst>
                                      </p:cBhvr>
                                      <p:rCtr x="0" y="-1829"/>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54167E-6 -3.7037E-6 L 3.54167E-6 -0.03634 " pathEditMode="relative" rAng="0" ptsTypes="AA">
                                      <p:cBhvr>
                                        <p:cTn id="14" dur="500" spd="-100000" fill="hold"/>
                                        <p:tgtEl>
                                          <p:spTgt spid="11"/>
                                        </p:tgtEl>
                                        <p:attrNameLst>
                                          <p:attrName>ppt_x</p:attrName>
                                          <p:attrName>ppt_y</p:attrName>
                                        </p:attrNameLst>
                                      </p:cBhvr>
                                      <p:rCtr x="0" y="-1829"/>
                                    </p:animMotion>
                                  </p:childTnLst>
                                </p:cTn>
                              </p:par>
                              <p:par>
                                <p:cTn id="15" presetID="10" presetClass="entr" presetSubtype="0" fill="hold" nodeType="withEffect">
                                  <p:stCondLst>
                                    <p:cond delay="1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100"/>
                                  </p:stCondLst>
                                  <p:childTnLst>
                                    <p:animMotion origin="layout" path="M 3.54167E-6 -3.7037E-6 L 3.54167E-6 -0.03634 " pathEditMode="relative" rAng="0" ptsTypes="AA">
                                      <p:cBhvr>
                                        <p:cTn id="19" dur="500" spd="-100000" fill="hold"/>
                                        <p:tgtEl>
                                          <p:spTgt spid="18"/>
                                        </p:tgtEl>
                                        <p:attrNameLst>
                                          <p:attrName>ppt_x</p:attrName>
                                          <p:attrName>ppt_y</p:attrName>
                                        </p:attrNameLst>
                                      </p:cBhvr>
                                      <p:rCtr x="0" y="-1829"/>
                                    </p:animMotion>
                                  </p:childTnLst>
                                </p:cTn>
                              </p:par>
                              <p:par>
                                <p:cTn id="20" presetID="22" presetClass="entr" presetSubtype="4" fill="hold" nodeType="withEffect">
                                  <p:stCondLst>
                                    <p:cond delay="10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par>
                                <p:cTn id="23" presetID="22" presetClass="entr" presetSubtype="4" fill="hold" nodeType="withEffect">
                                  <p:stCondLst>
                                    <p:cond delay="10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par>
                                <p:cTn id="26" presetID="10" presetClass="entr" presetSubtype="0" fill="hold" grpId="0" nodeType="withEffect">
                                  <p:stCondLst>
                                    <p:cond delay="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42" presetClass="path" presetSubtype="0" decel="100000" fill="hold" grpId="1" nodeType="withEffect">
                                  <p:stCondLst>
                                    <p:cond delay="100"/>
                                  </p:stCondLst>
                                  <p:childTnLst>
                                    <p:animMotion origin="layout" path="M 4.16667E-7 3.33333E-6 L 4.16667E-7 0.0331 " pathEditMode="relative" rAng="0" ptsTypes="AA">
                                      <p:cBhvr>
                                        <p:cTn id="30" dur="500" spd="-100000" fill="hold"/>
                                        <p:tgtEl>
                                          <p:spTgt spid="3"/>
                                        </p:tgtEl>
                                        <p:attrNameLst>
                                          <p:attrName>ppt_x</p:attrName>
                                          <p:attrName>ppt_y</p:attrName>
                                        </p:attrNameLst>
                                      </p:cBhvr>
                                      <p:rCtr x="0" y="1644"/>
                                    </p:animMotion>
                                  </p:childTnLst>
                                </p:cTn>
                              </p:par>
                              <p:par>
                                <p:cTn id="31" presetID="10" presetClass="entr" presetSubtype="0" fill="hold" grpId="0" nodeType="withEffect">
                                  <p:stCondLst>
                                    <p:cond delay="10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par>
                                <p:cTn id="34" presetID="42" presetClass="path" presetSubtype="0" decel="100000" fill="hold" grpId="1" nodeType="withEffect">
                                  <p:stCondLst>
                                    <p:cond delay="100"/>
                                  </p:stCondLst>
                                  <p:childTnLst>
                                    <p:animMotion origin="layout" path="M 4.16667E-7 3.33333E-6 L 4.16667E-7 0.0331 " pathEditMode="relative" rAng="0" ptsTypes="AA">
                                      <p:cBhvr>
                                        <p:cTn id="35" dur="500" spd="-100000" fill="hold"/>
                                        <p:tgtEl>
                                          <p:spTgt spid="4"/>
                                        </p:tgtEl>
                                        <p:attrNameLst>
                                          <p:attrName>ppt_x</p:attrName>
                                          <p:attrName>ppt_y</p:attrName>
                                        </p:attrNameLst>
                                      </p:cBhvr>
                                      <p:rCtr x="0" y="1644"/>
                                    </p:animMotion>
                                  </p:childTnLst>
                                </p:cTn>
                              </p:par>
                              <p:par>
                                <p:cTn id="36" presetID="10" presetClass="entr" presetSubtype="0" fill="hold" grpId="0" nodeType="withEffect">
                                  <p:stCondLst>
                                    <p:cond delay="10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par>
                                <p:cTn id="39" presetID="42" presetClass="path" presetSubtype="0" decel="100000" fill="hold" grpId="1" nodeType="withEffect">
                                  <p:stCondLst>
                                    <p:cond delay="100"/>
                                  </p:stCondLst>
                                  <p:childTnLst>
                                    <p:animMotion origin="layout" path="M 4.16667E-7 3.33333E-6 L 4.16667E-7 0.0331 " pathEditMode="relative" rAng="0" ptsTypes="AA">
                                      <p:cBhvr>
                                        <p:cTn id="40" dur="500" spd="-100000" fill="hold"/>
                                        <p:tgtEl>
                                          <p:spTgt spid="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25397-951D-A755-C6E0-01DF7D5C84F4}"/>
              </a:ext>
            </a:extLst>
          </p:cNvPr>
          <p:cNvSpPr>
            <a:spLocks noGrp="1"/>
          </p:cNvSpPr>
          <p:nvPr>
            <p:ph type="title"/>
          </p:nvPr>
        </p:nvSpPr>
        <p:spPr/>
        <p:txBody>
          <a:bodyPr/>
          <a:lstStyle/>
          <a:p>
            <a:r>
              <a:rPr lang="en-US"/>
              <a:t>Additional solutions operations</a:t>
            </a:r>
          </a:p>
        </p:txBody>
      </p:sp>
      <p:sp>
        <p:nvSpPr>
          <p:cNvPr id="3" name="TextBox 2">
            <a:extLst>
              <a:ext uri="{FF2B5EF4-FFF2-40B4-BE49-F238E27FC236}">
                <a16:creationId xmlns:a16="http://schemas.microsoft.com/office/drawing/2014/main" id="{A08290DA-AF2E-96EE-4DC3-79657FC54CE3}"/>
              </a:ext>
            </a:extLst>
          </p:cNvPr>
          <p:cNvSpPr txBox="1"/>
          <p:nvPr/>
        </p:nvSpPr>
        <p:spPr>
          <a:xfrm>
            <a:off x="588263" y="1603829"/>
            <a:ext cx="3446708" cy="2000548"/>
          </a:xfrm>
          <a:prstGeom prst="rect">
            <a:avLst/>
          </a:prstGeom>
          <a:noFill/>
        </p:spPr>
        <p:txBody>
          <a:bodyPr wrap="square" lIns="0" tIns="0" rIns="0" bIns="0" rtlCol="0">
            <a:spAutoFit/>
          </a:bodyPr>
          <a:lstStyle/>
          <a:p>
            <a:pPr>
              <a:spcBef>
                <a:spcPts val="1200"/>
              </a:spcBef>
            </a:pPr>
            <a:r>
              <a:rPr lang="en-US" sz="2000"/>
              <a:t>Solution </a:t>
            </a:r>
            <a:r>
              <a:rPr lang="en-US" sz="2000" b="1">
                <a:solidFill>
                  <a:schemeClr val="accent1"/>
                </a:solidFill>
                <a:latin typeface="+mj-lt"/>
              </a:rPr>
              <a:t>update/stage </a:t>
            </a:r>
            <a:br>
              <a:rPr lang="en-US" sz="2000" b="1">
                <a:solidFill>
                  <a:schemeClr val="accent1"/>
                </a:solidFill>
                <a:latin typeface="+mj-lt"/>
              </a:rPr>
            </a:br>
            <a:r>
              <a:rPr lang="en-US" sz="2000" b="1">
                <a:solidFill>
                  <a:schemeClr val="accent1"/>
                </a:solidFill>
                <a:latin typeface="+mj-lt"/>
              </a:rPr>
              <a:t>for upgrade/upgrade </a:t>
            </a:r>
            <a:br>
              <a:rPr lang="en-US" sz="2000" b="1">
                <a:solidFill>
                  <a:schemeClr val="accent1"/>
                </a:solidFill>
                <a:latin typeface="+mj-lt"/>
              </a:rPr>
            </a:br>
            <a:r>
              <a:rPr lang="en-US" sz="2000" b="1">
                <a:solidFill>
                  <a:schemeClr val="accent1"/>
                </a:solidFill>
                <a:latin typeface="+mj-lt"/>
              </a:rPr>
              <a:t>are supported</a:t>
            </a:r>
            <a:r>
              <a:rPr lang="en-US" sz="2000">
                <a:solidFill>
                  <a:schemeClr val="accent1"/>
                </a:solidFill>
                <a:latin typeface="+mj-lt"/>
              </a:rPr>
              <a:t>.</a:t>
            </a:r>
          </a:p>
          <a:p>
            <a:pPr>
              <a:spcBef>
                <a:spcPts val="1200"/>
              </a:spcBef>
            </a:pPr>
            <a:r>
              <a:rPr lang="en-US" sz="2000"/>
              <a:t>Artifacts are being updated according to Power Apps component in </a:t>
            </a:r>
            <a:r>
              <a:rPr lang="en-US" sz="2000" err="1"/>
              <a:t>Dataverse</a:t>
            </a:r>
            <a:r>
              <a:rPr lang="en-US" sz="2000"/>
              <a:t>.</a:t>
            </a:r>
          </a:p>
        </p:txBody>
      </p:sp>
      <p:sp>
        <p:nvSpPr>
          <p:cNvPr id="4" name="TextBox 3">
            <a:extLst>
              <a:ext uri="{FF2B5EF4-FFF2-40B4-BE49-F238E27FC236}">
                <a16:creationId xmlns:a16="http://schemas.microsoft.com/office/drawing/2014/main" id="{DA4755AE-F836-4904-A984-CCABFA6B9F4A}"/>
              </a:ext>
            </a:extLst>
          </p:cNvPr>
          <p:cNvSpPr txBox="1"/>
          <p:nvPr/>
        </p:nvSpPr>
        <p:spPr>
          <a:xfrm>
            <a:off x="4608721" y="1603829"/>
            <a:ext cx="3446708" cy="2000548"/>
          </a:xfrm>
          <a:prstGeom prst="rect">
            <a:avLst/>
          </a:prstGeom>
          <a:noFill/>
        </p:spPr>
        <p:txBody>
          <a:bodyPr wrap="square" lIns="0" tIns="0" rIns="0" bIns="0" rtlCol="0">
            <a:spAutoFit/>
          </a:bodyPr>
          <a:lstStyle/>
          <a:p>
            <a:pPr>
              <a:spcBef>
                <a:spcPts val="1200"/>
              </a:spcBef>
            </a:pPr>
            <a:r>
              <a:rPr lang="en-US" sz="2000"/>
              <a:t>Solution layering is supported on an </a:t>
            </a:r>
            <a:r>
              <a:rPr lang="en-US" sz="2000">
                <a:solidFill>
                  <a:schemeClr val="accent1"/>
                </a:solidFill>
                <a:latin typeface="+mj-lt"/>
              </a:rPr>
              <a:t>artifact level:</a:t>
            </a:r>
          </a:p>
          <a:p>
            <a:pPr>
              <a:spcBef>
                <a:spcPts val="1200"/>
              </a:spcBef>
            </a:pPr>
            <a:r>
              <a:rPr lang="en-US" sz="2000"/>
              <a:t>Making changes to a managed report/dataset can be discarded (“Remove unmanaged layer”).</a:t>
            </a:r>
          </a:p>
        </p:txBody>
      </p:sp>
      <p:sp>
        <p:nvSpPr>
          <p:cNvPr id="8" name="TextBox 7">
            <a:extLst>
              <a:ext uri="{FF2B5EF4-FFF2-40B4-BE49-F238E27FC236}">
                <a16:creationId xmlns:a16="http://schemas.microsoft.com/office/drawing/2014/main" id="{1F43BACB-27B2-93DE-728F-6CD159BEB9D4}"/>
              </a:ext>
            </a:extLst>
          </p:cNvPr>
          <p:cNvSpPr txBox="1"/>
          <p:nvPr/>
        </p:nvSpPr>
        <p:spPr>
          <a:xfrm>
            <a:off x="8629179" y="1603829"/>
            <a:ext cx="3446708" cy="2000548"/>
          </a:xfrm>
          <a:prstGeom prst="rect">
            <a:avLst/>
          </a:prstGeom>
          <a:noFill/>
        </p:spPr>
        <p:txBody>
          <a:bodyPr wrap="square" lIns="0" tIns="0" rIns="0" bIns="0" rtlCol="0">
            <a:spAutoFit/>
          </a:bodyPr>
          <a:lstStyle/>
          <a:p>
            <a:pPr>
              <a:spcBef>
                <a:spcPts val="1200"/>
              </a:spcBef>
            </a:pPr>
            <a:r>
              <a:rPr lang="en-US" sz="2000"/>
              <a:t>Add additional reports </a:t>
            </a:r>
            <a:br>
              <a:rPr lang="en-US" sz="2000"/>
            </a:br>
            <a:r>
              <a:rPr lang="en-US" sz="2000"/>
              <a:t>and datasets to a managed solution to </a:t>
            </a:r>
            <a:r>
              <a:rPr lang="en-US" sz="2000">
                <a:solidFill>
                  <a:schemeClr val="accent1"/>
                </a:solidFill>
                <a:latin typeface="+mj-lt"/>
              </a:rPr>
              <a:t>enhance</a:t>
            </a:r>
            <a:r>
              <a:rPr lang="en-US" sz="2000"/>
              <a:t> it </a:t>
            </a:r>
            <a:br>
              <a:rPr lang="en-US" sz="2000"/>
            </a:br>
            <a:r>
              <a:rPr lang="en-US" sz="2000"/>
              <a:t>across departments.</a:t>
            </a:r>
          </a:p>
          <a:p>
            <a:pPr>
              <a:spcBef>
                <a:spcPts val="1200"/>
              </a:spcBef>
            </a:pPr>
            <a:r>
              <a:rPr lang="en-US" sz="2000"/>
              <a:t>Add analytics to </a:t>
            </a:r>
            <a:br>
              <a:rPr lang="en-US" sz="2000"/>
            </a:br>
            <a:r>
              <a:rPr lang="en-US" sz="2000"/>
              <a:t>first-party solutions.</a:t>
            </a:r>
          </a:p>
        </p:txBody>
      </p:sp>
      <p:pic>
        <p:nvPicPr>
          <p:cNvPr id="7" name="Picture 6">
            <a:extLst>
              <a:ext uri="{FF2B5EF4-FFF2-40B4-BE49-F238E27FC236}">
                <a16:creationId xmlns:a16="http://schemas.microsoft.com/office/drawing/2014/main" id="{360B7E2E-17E1-F89C-7188-064358E649BC}"/>
              </a:ext>
            </a:extLst>
          </p:cNvPr>
          <p:cNvPicPr>
            <a:picLocks noChangeAspect="1"/>
          </p:cNvPicPr>
          <p:nvPr/>
        </p:nvPicPr>
        <p:blipFill>
          <a:blip r:embed="rId3"/>
          <a:stretch>
            <a:fillRect/>
          </a:stretch>
        </p:blipFill>
        <p:spPr>
          <a:xfrm>
            <a:off x="2165284" y="3966310"/>
            <a:ext cx="6041341" cy="2782196"/>
          </a:xfrm>
          <a:prstGeom prst="rect">
            <a:avLst/>
          </a:prstGeom>
        </p:spPr>
      </p:pic>
      <p:sp>
        <p:nvSpPr>
          <p:cNvPr id="11" name="Rectangle 10">
            <a:extLst>
              <a:ext uri="{FF2B5EF4-FFF2-40B4-BE49-F238E27FC236}">
                <a16:creationId xmlns:a16="http://schemas.microsoft.com/office/drawing/2014/main" id="{504A9FC4-9DB4-D521-744C-D8FD3F95E62E}"/>
              </a:ext>
            </a:extLst>
          </p:cNvPr>
          <p:cNvSpPr/>
          <p:nvPr/>
        </p:nvSpPr>
        <p:spPr bwMode="auto">
          <a:xfrm>
            <a:off x="5856348" y="4197008"/>
            <a:ext cx="737441" cy="219844"/>
          </a:xfrm>
          <a:prstGeom prst="rect">
            <a:avLst/>
          </a:prstGeom>
          <a:noFill/>
          <a:ln w="28575" cap="flat" cmpd="sng" algn="ctr">
            <a:solidFill>
              <a:srgbClr val="D83B0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127971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4.16667E-7 3.33333E-6 L 4.16667E-7 0.0331 " pathEditMode="relative" rAng="0" ptsTypes="AA">
                                      <p:cBhvr>
                                        <p:cTn id="9" dur="500" spd="-100000" fill="hold"/>
                                        <p:tgtEl>
                                          <p:spTgt spid="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4.16667E-7 3.33333E-6 L 4.16667E-7 0.0331 " pathEditMode="relative" rAng="0" ptsTypes="AA">
                                      <p:cBhvr>
                                        <p:cTn id="14" dur="500" spd="-100000" fill="hold"/>
                                        <p:tgtEl>
                                          <p:spTgt spid="4"/>
                                        </p:tgtEl>
                                        <p:attrNameLst>
                                          <p:attrName>ppt_x</p:attrName>
                                          <p:attrName>ppt_y</p:attrName>
                                        </p:attrNameLst>
                                      </p:cBhvr>
                                      <p:rCtr x="0" y="1644"/>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4.16667E-7 3.33333E-6 L 4.16667E-7 0.0331 " pathEditMode="relative" rAng="0" ptsTypes="AA">
                                      <p:cBhvr>
                                        <p:cTn id="19" dur="500" spd="-100000" fill="hold"/>
                                        <p:tgtEl>
                                          <p:spTgt spid="8"/>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8" grpId="0"/>
      <p:bldP spid="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9594-DFD0-2718-199E-8103ED2478E8}"/>
              </a:ext>
            </a:extLst>
          </p:cNvPr>
          <p:cNvSpPr>
            <a:spLocks noGrp="1"/>
          </p:cNvSpPr>
          <p:nvPr>
            <p:ph type="title"/>
          </p:nvPr>
        </p:nvSpPr>
        <p:spPr>
          <a:xfrm>
            <a:off x="588263" y="457200"/>
            <a:ext cx="11018520" cy="553998"/>
          </a:xfrm>
        </p:spPr>
        <p:txBody>
          <a:bodyPr/>
          <a:lstStyle/>
          <a:p>
            <a:r>
              <a:rPr lang="en-US"/>
              <a:t>Collaborate and create solutions together</a:t>
            </a:r>
          </a:p>
        </p:txBody>
      </p:sp>
      <p:sp>
        <p:nvSpPr>
          <p:cNvPr id="3" name="TextBox 2">
            <a:extLst>
              <a:ext uri="{FF2B5EF4-FFF2-40B4-BE49-F238E27FC236}">
                <a16:creationId xmlns:a16="http://schemas.microsoft.com/office/drawing/2014/main" id="{B02E827A-E6CC-AF84-3323-16606A3C2661}"/>
              </a:ext>
            </a:extLst>
          </p:cNvPr>
          <p:cNvSpPr txBox="1"/>
          <p:nvPr/>
        </p:nvSpPr>
        <p:spPr>
          <a:xfrm>
            <a:off x="515935" y="1208032"/>
            <a:ext cx="4470400" cy="4924425"/>
          </a:xfrm>
          <a:prstGeom prst="rect">
            <a:avLst/>
          </a:prstGeom>
          <a:noFill/>
        </p:spPr>
        <p:txBody>
          <a:bodyPr wrap="square" lIns="0" tIns="0" rIns="0" bIns="0" rtlCol="0">
            <a:spAutoFit/>
          </a:bodyPr>
          <a:lstStyle/>
          <a:p>
            <a:pPr marL="0" indent="0">
              <a:buNone/>
            </a:pPr>
            <a:r>
              <a:rPr lang="en-US" sz="2000">
                <a:solidFill>
                  <a:schemeClr val="accent1"/>
                </a:solidFill>
                <a:latin typeface="+mj-lt"/>
              </a:rPr>
              <a:t>Sync between Dataverse privileges </a:t>
            </a:r>
            <a:br>
              <a:rPr lang="en-US" sz="2000">
                <a:solidFill>
                  <a:schemeClr val="accent1"/>
                </a:solidFill>
                <a:latin typeface="+mj-lt"/>
              </a:rPr>
            </a:br>
            <a:r>
              <a:rPr lang="en-US" sz="2000">
                <a:solidFill>
                  <a:schemeClr val="accent1"/>
                </a:solidFill>
                <a:latin typeface="+mj-lt"/>
              </a:rPr>
              <a:t>and Power BI workspace permissions:</a:t>
            </a:r>
          </a:p>
          <a:p>
            <a:pPr marL="342900" indent="-342900">
              <a:spcBef>
                <a:spcPts val="1200"/>
              </a:spcBef>
              <a:buFont typeface="Arial" panose="020B0604020202020204" pitchFamily="34" charset="0"/>
              <a:buChar char="•"/>
            </a:pPr>
            <a:r>
              <a:rPr lang="en-US" sz="2000"/>
              <a:t>Power Apps environment administrators and customizers </a:t>
            </a:r>
            <a:br>
              <a:rPr lang="en-US" sz="2000"/>
            </a:br>
            <a:r>
              <a:rPr lang="en-US" sz="2000"/>
              <a:t>are automatically assigned with permissions on Power BI workspace</a:t>
            </a:r>
          </a:p>
          <a:p>
            <a:pPr marL="342900" indent="-342900">
              <a:spcBef>
                <a:spcPts val="1200"/>
              </a:spcBef>
              <a:buFont typeface="Arial" panose="020B0604020202020204" pitchFamily="34" charset="0"/>
              <a:buChar char="•"/>
            </a:pPr>
            <a:r>
              <a:rPr lang="en-US" sz="2000"/>
              <a:t>Users with org level privileges</a:t>
            </a:r>
            <a:br>
              <a:rPr lang="en-US" sz="2000"/>
            </a:br>
            <a:r>
              <a:rPr lang="en-US" sz="2000"/>
              <a:t>in Dataverse environment</a:t>
            </a:r>
            <a:br>
              <a:rPr lang="en-US" sz="2000"/>
            </a:br>
            <a:r>
              <a:rPr lang="en-US" sz="2000"/>
              <a:t>are added as viewer to </a:t>
            </a:r>
            <a:br>
              <a:rPr lang="en-US" sz="2000"/>
            </a:br>
            <a:r>
              <a:rPr lang="en-US" sz="2000"/>
              <a:t>the workspace</a:t>
            </a:r>
          </a:p>
          <a:p>
            <a:pPr marL="342900" indent="-342900">
              <a:spcBef>
                <a:spcPts val="1200"/>
              </a:spcBef>
              <a:buFont typeface="Arial" panose="020B0604020202020204" pitchFamily="34" charset="0"/>
              <a:buChar char="•"/>
            </a:pPr>
            <a:r>
              <a:rPr lang="en-US" sz="2000"/>
              <a:t>Pre-defined roles can be </a:t>
            </a:r>
            <a:br>
              <a:rPr lang="en-US" sz="2000"/>
            </a:br>
            <a:r>
              <a:rPr lang="en-US" sz="2000"/>
              <a:t>used to add additional permissions.</a:t>
            </a:r>
          </a:p>
          <a:p>
            <a:pPr marL="342900" indent="-342900">
              <a:spcBef>
                <a:spcPts val="1200"/>
              </a:spcBef>
              <a:buFont typeface="Arial" panose="020B0604020202020204" pitchFamily="34" charset="0"/>
              <a:buChar char="•"/>
            </a:pPr>
            <a:r>
              <a:rPr lang="en-US" sz="2000"/>
              <a:t>Assigning permission directly works independently.</a:t>
            </a:r>
          </a:p>
        </p:txBody>
      </p:sp>
      <p:sp>
        <p:nvSpPr>
          <p:cNvPr id="6" name="Rectangle 5">
            <a:extLst>
              <a:ext uri="{FF2B5EF4-FFF2-40B4-BE49-F238E27FC236}">
                <a16:creationId xmlns:a16="http://schemas.microsoft.com/office/drawing/2014/main" id="{9DBE24C9-4502-1E07-BC33-99BE8E8C3337}"/>
              </a:ext>
            </a:extLst>
          </p:cNvPr>
          <p:cNvSpPr/>
          <p:nvPr/>
        </p:nvSpPr>
        <p:spPr>
          <a:xfrm>
            <a:off x="6775439" y="6300943"/>
            <a:ext cx="1704975" cy="466725"/>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mj-lt"/>
              </a:rPr>
              <a:t>Power Apps</a:t>
            </a:r>
            <a:endParaRPr lang="LID4096">
              <a:latin typeface="+mj-lt"/>
            </a:endParaRPr>
          </a:p>
        </p:txBody>
      </p:sp>
      <p:sp>
        <p:nvSpPr>
          <p:cNvPr id="13" name="Rectangle 12">
            <a:extLst>
              <a:ext uri="{FF2B5EF4-FFF2-40B4-BE49-F238E27FC236}">
                <a16:creationId xmlns:a16="http://schemas.microsoft.com/office/drawing/2014/main" id="{A0882FB4-3709-A2CA-A27A-CF2CD31DA50B}"/>
              </a:ext>
            </a:extLst>
          </p:cNvPr>
          <p:cNvSpPr/>
          <p:nvPr/>
        </p:nvSpPr>
        <p:spPr>
          <a:xfrm>
            <a:off x="10144226" y="6300943"/>
            <a:ext cx="1704975" cy="466725"/>
          </a:xfrm>
          <a:prstGeom prst="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atin typeface="+mj-lt"/>
              </a:rPr>
              <a:t>Power BI</a:t>
            </a:r>
          </a:p>
        </p:txBody>
      </p:sp>
      <p:pic>
        <p:nvPicPr>
          <p:cNvPr id="10" name="Picture 9">
            <a:extLst>
              <a:ext uri="{FF2B5EF4-FFF2-40B4-BE49-F238E27FC236}">
                <a16:creationId xmlns:a16="http://schemas.microsoft.com/office/drawing/2014/main" id="{69D08070-976F-CFF2-D378-182327FC3049}"/>
              </a:ext>
            </a:extLst>
          </p:cNvPr>
          <p:cNvPicPr>
            <a:picLocks noChangeAspect="1"/>
          </p:cNvPicPr>
          <p:nvPr/>
        </p:nvPicPr>
        <p:blipFill>
          <a:blip r:embed="rId3"/>
          <a:stretch>
            <a:fillRect/>
          </a:stretch>
        </p:blipFill>
        <p:spPr>
          <a:xfrm>
            <a:off x="9024531" y="1264573"/>
            <a:ext cx="3085713" cy="4942776"/>
          </a:xfrm>
          <a:prstGeom prst="rect">
            <a:avLst/>
          </a:prstGeom>
        </p:spPr>
      </p:pic>
      <p:pic>
        <p:nvPicPr>
          <p:cNvPr id="16" name="Picture 15">
            <a:extLst>
              <a:ext uri="{FF2B5EF4-FFF2-40B4-BE49-F238E27FC236}">
                <a16:creationId xmlns:a16="http://schemas.microsoft.com/office/drawing/2014/main" id="{A1F64B1D-3824-A9B8-030C-1B83C469E448}"/>
              </a:ext>
            </a:extLst>
          </p:cNvPr>
          <p:cNvPicPr>
            <a:picLocks noChangeAspect="1"/>
          </p:cNvPicPr>
          <p:nvPr/>
        </p:nvPicPr>
        <p:blipFill rotWithShape="1">
          <a:blip r:embed="rId4"/>
          <a:srcRect l="14076" t="10050" r="68292" b="43116"/>
          <a:stretch/>
        </p:blipFill>
        <p:spPr>
          <a:xfrm>
            <a:off x="5847461" y="1279589"/>
            <a:ext cx="3137131" cy="4927760"/>
          </a:xfrm>
          <a:prstGeom prst="rect">
            <a:avLst/>
          </a:prstGeom>
        </p:spPr>
      </p:pic>
      <p:cxnSp>
        <p:nvCxnSpPr>
          <p:cNvPr id="8" name="Straight Arrow Connector 7">
            <a:extLst>
              <a:ext uri="{FF2B5EF4-FFF2-40B4-BE49-F238E27FC236}">
                <a16:creationId xmlns:a16="http://schemas.microsoft.com/office/drawing/2014/main" id="{5603583B-0676-30AB-9040-2C49B7BB3146}"/>
              </a:ext>
              <a:ext uri="{C183D7F6-B498-43B3-948B-1728B52AA6E4}">
                <adec:decorative xmlns:adec="http://schemas.microsoft.com/office/drawing/2017/decorative" val="1"/>
              </a:ext>
            </a:extLst>
          </p:cNvPr>
          <p:cNvCxnSpPr>
            <a:cxnSpLocks/>
          </p:cNvCxnSpPr>
          <p:nvPr/>
        </p:nvCxnSpPr>
        <p:spPr>
          <a:xfrm flipV="1">
            <a:off x="8269806" y="3703550"/>
            <a:ext cx="901764" cy="528422"/>
          </a:xfrm>
          <a:prstGeom prst="straightConnector1">
            <a:avLst/>
          </a:prstGeom>
          <a:ln>
            <a:solidFill>
              <a:srgbClr val="FF0000"/>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A2B8DD8-0C9F-B000-D016-E36EB8C41AF7}"/>
              </a:ext>
              <a:ext uri="{C183D7F6-B498-43B3-948B-1728B52AA6E4}">
                <adec:decorative xmlns:adec="http://schemas.microsoft.com/office/drawing/2017/decorative" val="1"/>
              </a:ext>
            </a:extLst>
          </p:cNvPr>
          <p:cNvCxnSpPr>
            <a:cxnSpLocks/>
          </p:cNvCxnSpPr>
          <p:nvPr/>
        </p:nvCxnSpPr>
        <p:spPr>
          <a:xfrm flipV="1">
            <a:off x="8595609" y="3790854"/>
            <a:ext cx="575961" cy="985207"/>
          </a:xfrm>
          <a:prstGeom prst="straightConnector1">
            <a:avLst/>
          </a:prstGeom>
          <a:ln>
            <a:solidFill>
              <a:srgbClr val="FF0000"/>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ED294E9-3BF2-C05C-1275-BD0563172F96}"/>
              </a:ext>
            </a:extLst>
          </p:cNvPr>
          <p:cNvSpPr/>
          <p:nvPr/>
        </p:nvSpPr>
        <p:spPr bwMode="auto">
          <a:xfrm>
            <a:off x="10701696" y="3597865"/>
            <a:ext cx="575961" cy="92818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500861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4.16667E-7 3.33333E-6 L 4.16667E-7 0.0331 " pathEditMode="relative" rAng="0" ptsTypes="AA">
                                      <p:cBhvr>
                                        <p:cTn id="9" dur="500" spd="-100000" fill="hold"/>
                                        <p:tgtEl>
                                          <p:spTgt spid="3"/>
                                        </p:tgtEl>
                                        <p:attrNameLst>
                                          <p:attrName>ppt_x</p:attrName>
                                          <p:attrName>ppt_y</p:attrName>
                                        </p:attrNameLst>
                                      </p:cBhvr>
                                      <p:rCtr x="0" y="16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6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par>
                                <p:cTn id="20" presetID="22" presetClass="entr" presetSubtype="8"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888AD0-5C4D-222D-6034-E62BAEFAB082}"/>
              </a:ext>
            </a:extLst>
          </p:cNvPr>
          <p:cNvSpPr>
            <a:spLocks noGrp="1"/>
          </p:cNvSpPr>
          <p:nvPr>
            <p:ph type="title"/>
          </p:nvPr>
        </p:nvSpPr>
        <p:spPr/>
        <p:txBody>
          <a:bodyPr/>
          <a:lstStyle/>
          <a:p>
            <a:r>
              <a:rPr lang="en-US"/>
              <a:t>Cross Region Compliance</a:t>
            </a:r>
          </a:p>
        </p:txBody>
      </p:sp>
      <p:sp>
        <p:nvSpPr>
          <p:cNvPr id="2" name="Content Placeholder 1">
            <a:extLst>
              <a:ext uri="{FF2B5EF4-FFF2-40B4-BE49-F238E27FC236}">
                <a16:creationId xmlns:a16="http://schemas.microsoft.com/office/drawing/2014/main" id="{73CE59FB-E1E5-450F-0AA2-9A0043AD5A0D}"/>
              </a:ext>
            </a:extLst>
          </p:cNvPr>
          <p:cNvSpPr>
            <a:spLocks noGrp="1"/>
          </p:cNvSpPr>
          <p:nvPr>
            <p:ph sz="quarter" idx="10"/>
          </p:nvPr>
        </p:nvSpPr>
        <p:spPr>
          <a:xfrm>
            <a:off x="363641" y="1185776"/>
            <a:ext cx="11018838" cy="4833938"/>
          </a:xfrm>
        </p:spPr>
        <p:txBody>
          <a:bodyPr vert="horz" lIns="91440" tIns="45720" rIns="91440" bIns="45720" rtlCol="0" anchor="t">
            <a:normAutofit/>
          </a:bodyPr>
          <a:lstStyle/>
          <a:p>
            <a:r>
              <a:rPr lang="en-US">
                <a:latin typeface="Segoe UI"/>
                <a:cs typeface="Segoe UI"/>
              </a:rPr>
              <a:t>Solution operation (add / import) which move report/dataset metadata between regions.</a:t>
            </a:r>
          </a:p>
          <a:p>
            <a:r>
              <a:rPr lang="en-US">
                <a:latin typeface="Segoe UI"/>
                <a:cs typeface="Segoe UI"/>
              </a:rPr>
              <a:t>Cross region may occur if when the</a:t>
            </a:r>
            <a:br>
              <a:rPr lang="en-US"/>
            </a:br>
            <a:r>
              <a:rPr lang="en-US">
                <a:latin typeface="Segoe UI"/>
                <a:cs typeface="Segoe UI"/>
              </a:rPr>
              <a:t>source or target workspace in a</a:t>
            </a:r>
            <a:br>
              <a:rPr lang="en-US"/>
            </a:br>
            <a:r>
              <a:rPr lang="en-US">
                <a:latin typeface="Segoe UI"/>
                <a:cs typeface="Segoe UI"/>
              </a:rPr>
              <a:t>different region than the Power</a:t>
            </a:r>
            <a:br>
              <a:rPr lang="en-US">
                <a:latin typeface="Segoe UI"/>
                <a:cs typeface="Segoe UI"/>
              </a:rPr>
            </a:br>
            <a:r>
              <a:rPr lang="en-US">
                <a:latin typeface="Segoe UI"/>
                <a:cs typeface="Segoe UI"/>
              </a:rPr>
              <a:t>Platform environment.</a:t>
            </a:r>
          </a:p>
          <a:p>
            <a:r>
              <a:rPr lang="en-US">
                <a:latin typeface="Segoe UI"/>
                <a:cs typeface="Segoe UI"/>
              </a:rPr>
              <a:t>Currently checking 3 regions: </a:t>
            </a:r>
          </a:p>
          <a:p>
            <a:pPr lvl="1"/>
            <a:r>
              <a:rPr lang="en-US">
                <a:latin typeface="Segoe UI"/>
                <a:cs typeface="Segoe UI"/>
              </a:rPr>
              <a:t>source WS</a:t>
            </a:r>
          </a:p>
          <a:p>
            <a:pPr lvl="1"/>
            <a:r>
              <a:rPr lang="en-US">
                <a:latin typeface="Segoe UI"/>
                <a:cs typeface="Segoe UI"/>
              </a:rPr>
              <a:t>Target WS</a:t>
            </a:r>
          </a:p>
          <a:p>
            <a:pPr lvl="1"/>
            <a:r>
              <a:rPr lang="en-US">
                <a:latin typeface="Segoe UI"/>
                <a:cs typeface="Segoe UI"/>
              </a:rPr>
              <a:t>PP Env</a:t>
            </a:r>
          </a:p>
        </p:txBody>
      </p:sp>
      <p:grpSp>
        <p:nvGrpSpPr>
          <p:cNvPr id="5" name="Group 4">
            <a:extLst>
              <a:ext uri="{FF2B5EF4-FFF2-40B4-BE49-F238E27FC236}">
                <a16:creationId xmlns:a16="http://schemas.microsoft.com/office/drawing/2014/main" id="{D445D129-E776-486D-3EF7-4537B30AF6E1}"/>
              </a:ext>
            </a:extLst>
          </p:cNvPr>
          <p:cNvGrpSpPr/>
          <p:nvPr/>
        </p:nvGrpSpPr>
        <p:grpSpPr>
          <a:xfrm>
            <a:off x="7172608" y="1960102"/>
            <a:ext cx="4884150" cy="4601422"/>
            <a:chOff x="7172608" y="1960102"/>
            <a:chExt cx="4884150" cy="4601422"/>
          </a:xfrm>
        </p:grpSpPr>
        <p:grpSp>
          <p:nvGrpSpPr>
            <p:cNvPr id="70" name="Group 69">
              <a:extLst>
                <a:ext uri="{FF2B5EF4-FFF2-40B4-BE49-F238E27FC236}">
                  <a16:creationId xmlns:a16="http://schemas.microsoft.com/office/drawing/2014/main" id="{95AE7421-F7EE-CB1F-75B2-2B91B73569E1}"/>
                </a:ext>
              </a:extLst>
            </p:cNvPr>
            <p:cNvGrpSpPr/>
            <p:nvPr/>
          </p:nvGrpSpPr>
          <p:grpSpPr>
            <a:xfrm>
              <a:off x="7172608" y="1960102"/>
              <a:ext cx="4884150" cy="4601422"/>
              <a:chOff x="5159994" y="2120053"/>
              <a:chExt cx="4884150" cy="4601422"/>
            </a:xfrm>
          </p:grpSpPr>
          <p:sp>
            <p:nvSpPr>
              <p:cNvPr id="48" name="Rectangle 47">
                <a:extLst>
                  <a:ext uri="{FF2B5EF4-FFF2-40B4-BE49-F238E27FC236}">
                    <a16:creationId xmlns:a16="http://schemas.microsoft.com/office/drawing/2014/main" id="{4F0C80F3-B1D3-8CE7-48CC-2C98859A1766}"/>
                  </a:ext>
                </a:extLst>
              </p:cNvPr>
              <p:cNvSpPr/>
              <p:nvPr/>
            </p:nvSpPr>
            <p:spPr bwMode="auto">
              <a:xfrm>
                <a:off x="5159994" y="2120053"/>
                <a:ext cx="4884150" cy="4601422"/>
              </a:xfrm>
              <a:prstGeom prst="rect">
                <a:avLst/>
              </a:prstGeom>
              <a:solidFill>
                <a:srgbClr val="E6E6E6">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itchFamily="34" charset="0"/>
                  </a:rPr>
                  <a:t>Tenant</a:t>
                </a:r>
              </a:p>
            </p:txBody>
          </p:sp>
          <p:sp>
            <p:nvSpPr>
              <p:cNvPr id="49" name="Rectangle 48">
                <a:extLst>
                  <a:ext uri="{FF2B5EF4-FFF2-40B4-BE49-F238E27FC236}">
                    <a16:creationId xmlns:a16="http://schemas.microsoft.com/office/drawing/2014/main" id="{67BBEAA7-99EE-EF08-7AD8-79A0AF418EC5}"/>
                  </a:ext>
                </a:extLst>
              </p:cNvPr>
              <p:cNvSpPr/>
              <p:nvPr/>
            </p:nvSpPr>
            <p:spPr bwMode="auto">
              <a:xfrm>
                <a:off x="5271049" y="2326997"/>
                <a:ext cx="1683157" cy="1118419"/>
              </a:xfrm>
              <a:prstGeom prst="rect">
                <a:avLst/>
              </a:prstGeom>
              <a:noFill/>
              <a:ln w="9525" cap="flat" cmpd="sng" algn="ctr">
                <a:solidFill>
                  <a:srgbClr val="FFB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PBI environment workspace</a:t>
                </a:r>
                <a:endPar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0" name="Rectangle 49">
                <a:extLst>
                  <a:ext uri="{FF2B5EF4-FFF2-40B4-BE49-F238E27FC236}">
                    <a16:creationId xmlns:a16="http://schemas.microsoft.com/office/drawing/2014/main" id="{F287D16A-FED5-3679-3C57-95114737ACD9}"/>
                  </a:ext>
                </a:extLst>
              </p:cNvPr>
              <p:cNvSpPr/>
              <p:nvPr/>
            </p:nvSpPr>
            <p:spPr bwMode="auto">
              <a:xfrm>
                <a:off x="5396423" y="2938702"/>
                <a:ext cx="1414826" cy="362512"/>
              </a:xfrm>
              <a:prstGeom prst="rect">
                <a:avLst/>
              </a:prstGeom>
              <a:noFill/>
              <a:ln w="9525" cap="flat" cmpd="sng" algn="ctr">
                <a:solidFill>
                  <a:srgbClr val="FFB90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Report/Dataset</a:t>
                </a:r>
                <a:endPar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1" name="Rectangle 50">
                <a:extLst>
                  <a:ext uri="{FF2B5EF4-FFF2-40B4-BE49-F238E27FC236}">
                    <a16:creationId xmlns:a16="http://schemas.microsoft.com/office/drawing/2014/main" id="{25A70911-AECA-2B02-ABA6-0C538337031C}"/>
                  </a:ext>
                </a:extLst>
              </p:cNvPr>
              <p:cNvSpPr/>
              <p:nvPr/>
            </p:nvSpPr>
            <p:spPr bwMode="auto">
              <a:xfrm>
                <a:off x="5271050" y="4142205"/>
                <a:ext cx="1683158" cy="1689970"/>
              </a:xfrm>
              <a:prstGeom prst="rect">
                <a:avLst/>
              </a:prstGeom>
              <a:noFill/>
              <a:ln w="9525" cap="flat" cmpd="sng" algn="ctr">
                <a:solidFill>
                  <a:srgbClr val="4CCBE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Dataverse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environment</a:t>
                </a:r>
                <a:endPar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2" name="Rectangle 51">
                <a:extLst>
                  <a:ext uri="{FF2B5EF4-FFF2-40B4-BE49-F238E27FC236}">
                    <a16:creationId xmlns:a16="http://schemas.microsoft.com/office/drawing/2014/main" id="{B23694E4-FE87-F44D-D249-5891FF796B7A}"/>
                  </a:ext>
                </a:extLst>
              </p:cNvPr>
              <p:cNvSpPr/>
              <p:nvPr/>
            </p:nvSpPr>
            <p:spPr bwMode="auto">
              <a:xfrm>
                <a:off x="5396423" y="4244764"/>
                <a:ext cx="1194812" cy="1027690"/>
              </a:xfrm>
              <a:prstGeom prst="rect">
                <a:avLst/>
              </a:prstGeom>
              <a:noFill/>
              <a:ln w="9525" cap="flat" cmpd="sng" algn="ctr">
                <a:solidFill>
                  <a:srgbClr val="4CCBE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component</a:t>
                </a:r>
                <a:endPar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53" name="Group 52" descr="document icon">
                <a:extLst>
                  <a:ext uri="{FF2B5EF4-FFF2-40B4-BE49-F238E27FC236}">
                    <a16:creationId xmlns:a16="http://schemas.microsoft.com/office/drawing/2014/main" id="{17AC7247-DE02-040C-AE5C-545A2E322BF0}"/>
                  </a:ext>
                </a:extLst>
              </p:cNvPr>
              <p:cNvGrpSpPr/>
              <p:nvPr/>
            </p:nvGrpSpPr>
            <p:grpSpPr>
              <a:xfrm>
                <a:off x="5824916" y="4432597"/>
                <a:ext cx="337826" cy="449732"/>
                <a:chOff x="2940051" y="5878513"/>
                <a:chExt cx="254000" cy="338138"/>
              </a:xfrm>
            </p:grpSpPr>
            <p:sp>
              <p:nvSpPr>
                <p:cNvPr id="54" name="Freeform 11">
                  <a:extLst>
                    <a:ext uri="{FF2B5EF4-FFF2-40B4-BE49-F238E27FC236}">
                      <a16:creationId xmlns:a16="http://schemas.microsoft.com/office/drawing/2014/main" id="{CF41ED97-61AF-70C6-D936-A5C3906306FD}"/>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5" name="Freeform 12">
                  <a:extLst>
                    <a:ext uri="{FF2B5EF4-FFF2-40B4-BE49-F238E27FC236}">
                      <a16:creationId xmlns:a16="http://schemas.microsoft.com/office/drawing/2014/main" id="{9DB1B780-5071-C64D-51E5-DBF0F35C3B41}"/>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nvGrpSpPr>
                <p:cNvPr id="56" name="Group 55">
                  <a:extLst>
                    <a:ext uri="{FF2B5EF4-FFF2-40B4-BE49-F238E27FC236}">
                      <a16:creationId xmlns:a16="http://schemas.microsoft.com/office/drawing/2014/main" id="{6CA27A27-EDC0-C3D0-AFA6-E29DDEE45CBB}"/>
                    </a:ext>
                  </a:extLst>
                </p:cNvPr>
                <p:cNvGrpSpPr/>
                <p:nvPr/>
              </p:nvGrpSpPr>
              <p:grpSpPr>
                <a:xfrm flipH="1">
                  <a:off x="2963758" y="5992523"/>
                  <a:ext cx="210316" cy="172494"/>
                  <a:chOff x="3242630" y="5722938"/>
                  <a:chExt cx="327660" cy="236537"/>
                </a:xfrm>
              </p:grpSpPr>
              <p:sp>
                <p:nvSpPr>
                  <p:cNvPr id="57" name="Freeform 17">
                    <a:extLst>
                      <a:ext uri="{FF2B5EF4-FFF2-40B4-BE49-F238E27FC236}">
                        <a16:creationId xmlns:a16="http://schemas.microsoft.com/office/drawing/2014/main" id="{E5F1C3AD-EF3E-7D60-C1F3-3401B3ABC892}"/>
                      </a:ext>
                    </a:extLst>
                  </p:cNvPr>
                  <p:cNvSpPr>
                    <a:spLocks/>
                  </p:cNvSpPr>
                  <p:nvPr/>
                </p:nvSpPr>
                <p:spPr bwMode="auto">
                  <a:xfrm>
                    <a:off x="3242633" y="5934075"/>
                    <a:ext cx="327654" cy="25400"/>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8" name="Freeform 18">
                    <a:extLst>
                      <a:ext uri="{FF2B5EF4-FFF2-40B4-BE49-F238E27FC236}">
                        <a16:creationId xmlns:a16="http://schemas.microsoft.com/office/drawing/2014/main" id="{332C8A45-2E86-6C86-5EF4-F8D817AD6446}"/>
                      </a:ext>
                    </a:extLst>
                  </p:cNvPr>
                  <p:cNvSpPr>
                    <a:spLocks/>
                  </p:cNvSpPr>
                  <p:nvPr/>
                </p:nvSpPr>
                <p:spPr bwMode="auto">
                  <a:xfrm>
                    <a:off x="3242630" y="5881688"/>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59" name="Freeform 19">
                    <a:extLst>
                      <a:ext uri="{FF2B5EF4-FFF2-40B4-BE49-F238E27FC236}">
                        <a16:creationId xmlns:a16="http://schemas.microsoft.com/office/drawing/2014/main" id="{5AA11AFD-5054-B110-5E05-F416C912BDB8}"/>
                      </a:ext>
                    </a:extLst>
                  </p:cNvPr>
                  <p:cNvSpPr>
                    <a:spLocks/>
                  </p:cNvSpPr>
                  <p:nvPr/>
                </p:nvSpPr>
                <p:spPr bwMode="auto">
                  <a:xfrm>
                    <a:off x="3242630" y="5829300"/>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0" name="Freeform 20">
                    <a:extLst>
                      <a:ext uri="{FF2B5EF4-FFF2-40B4-BE49-F238E27FC236}">
                        <a16:creationId xmlns:a16="http://schemas.microsoft.com/office/drawing/2014/main" id="{C41849F3-597F-00AD-595D-6E946E943CDC}"/>
                      </a:ext>
                    </a:extLst>
                  </p:cNvPr>
                  <p:cNvSpPr>
                    <a:spLocks/>
                  </p:cNvSpPr>
                  <p:nvPr/>
                </p:nvSpPr>
                <p:spPr bwMode="auto">
                  <a:xfrm>
                    <a:off x="3438525" y="5722938"/>
                    <a:ext cx="131763" cy="26988"/>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sp>
                <p:nvSpPr>
                  <p:cNvPr id="61" name="Freeform 21">
                    <a:extLst>
                      <a:ext uri="{FF2B5EF4-FFF2-40B4-BE49-F238E27FC236}">
                        <a16:creationId xmlns:a16="http://schemas.microsoft.com/office/drawing/2014/main" id="{4BD95349-11FF-2EFA-D620-C39ABDF4F98B}"/>
                      </a:ext>
                    </a:extLst>
                  </p:cNvPr>
                  <p:cNvSpPr>
                    <a:spLocks/>
                  </p:cNvSpPr>
                  <p:nvPr/>
                </p:nvSpPr>
                <p:spPr bwMode="auto">
                  <a:xfrm>
                    <a:off x="3242636" y="5776913"/>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rgbClr val="F2C81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ndParaRPr>
                  </a:p>
                </p:txBody>
              </p:sp>
            </p:grpSp>
          </p:grpSp>
          <p:grpSp>
            <p:nvGrpSpPr>
              <p:cNvPr id="62" name="Group 61">
                <a:extLst>
                  <a:ext uri="{FF2B5EF4-FFF2-40B4-BE49-F238E27FC236}">
                    <a16:creationId xmlns:a16="http://schemas.microsoft.com/office/drawing/2014/main" id="{868671C5-0E1B-5986-6EFF-19408023CF73}"/>
                  </a:ext>
                  <a:ext uri="{C183D7F6-B498-43B3-948B-1728B52AA6E4}">
                    <adec:decorative xmlns:adec="http://schemas.microsoft.com/office/drawing/2017/decorative" val="1"/>
                  </a:ext>
                </a:extLst>
              </p:cNvPr>
              <p:cNvGrpSpPr/>
              <p:nvPr/>
            </p:nvGrpSpPr>
            <p:grpSpPr>
              <a:xfrm>
                <a:off x="6205586" y="3329455"/>
                <a:ext cx="214313" cy="1357973"/>
                <a:chOff x="5429250" y="2640480"/>
                <a:chExt cx="214313" cy="1357973"/>
              </a:xfrm>
            </p:grpSpPr>
            <p:cxnSp>
              <p:nvCxnSpPr>
                <p:cNvPr id="63" name="Straight Arrow Connector 62">
                  <a:extLst>
                    <a:ext uri="{FF2B5EF4-FFF2-40B4-BE49-F238E27FC236}">
                      <a16:creationId xmlns:a16="http://schemas.microsoft.com/office/drawing/2014/main" id="{B42B9F70-1155-96D9-4E49-ED3C8E55EF57}"/>
                    </a:ext>
                  </a:extLst>
                </p:cNvPr>
                <p:cNvCxnSpPr>
                  <a:cxnSpLocks/>
                </p:cNvCxnSpPr>
                <p:nvPr/>
              </p:nvCxnSpPr>
              <p:spPr>
                <a:xfrm>
                  <a:off x="5643563" y="2640480"/>
                  <a:ext cx="0" cy="1357973"/>
                </a:xfrm>
                <a:prstGeom prst="straightConnector1">
                  <a:avLst/>
                </a:prstGeom>
                <a:noFill/>
                <a:ln w="9525" cap="sq" cmpd="sng" algn="ctr">
                  <a:solidFill>
                    <a:srgbClr val="FFFFFF"/>
                  </a:solidFill>
                  <a:prstDash val="dash"/>
                  <a:headEnd type="arrow" w="med" len="sm"/>
                  <a:tailEnd type="none"/>
                </a:ln>
                <a:effectLst/>
              </p:spPr>
            </p:cxnSp>
            <p:cxnSp>
              <p:nvCxnSpPr>
                <p:cNvPr id="64" name="Straight Arrow Connector 63">
                  <a:extLst>
                    <a:ext uri="{FF2B5EF4-FFF2-40B4-BE49-F238E27FC236}">
                      <a16:creationId xmlns:a16="http://schemas.microsoft.com/office/drawing/2014/main" id="{7FA12980-00CD-F8AB-F3E4-155BE4D111E7}"/>
                    </a:ext>
                  </a:extLst>
                </p:cNvPr>
                <p:cNvCxnSpPr>
                  <a:cxnSpLocks/>
                </p:cNvCxnSpPr>
                <p:nvPr/>
              </p:nvCxnSpPr>
              <p:spPr>
                <a:xfrm flipH="1">
                  <a:off x="5429250" y="3998453"/>
                  <a:ext cx="209550" cy="0"/>
                </a:xfrm>
                <a:prstGeom prst="straightConnector1">
                  <a:avLst/>
                </a:prstGeom>
                <a:noFill/>
                <a:ln w="9525" cap="flat" cmpd="sng" algn="ctr">
                  <a:solidFill>
                    <a:srgbClr val="FFFFFF"/>
                  </a:solidFill>
                  <a:prstDash val="dash"/>
                  <a:headEnd type="none" w="lg" len="med"/>
                  <a:tailEnd type="arrow" w="med" len="sm"/>
                </a:ln>
                <a:effectLst/>
              </p:spPr>
            </p:cxnSp>
          </p:grpSp>
          <p:sp>
            <p:nvSpPr>
              <p:cNvPr id="65" name="Rectangle 64">
                <a:extLst>
                  <a:ext uri="{FF2B5EF4-FFF2-40B4-BE49-F238E27FC236}">
                    <a16:creationId xmlns:a16="http://schemas.microsoft.com/office/drawing/2014/main" id="{B5A8F7BB-A26E-2263-DACA-0280D4609678}"/>
                  </a:ext>
                </a:extLst>
              </p:cNvPr>
              <p:cNvSpPr/>
              <p:nvPr/>
            </p:nvSpPr>
            <p:spPr bwMode="auto">
              <a:xfrm>
                <a:off x="7261476" y="2326997"/>
                <a:ext cx="1683157" cy="1118419"/>
              </a:xfrm>
              <a:prstGeom prst="rect">
                <a:avLst/>
              </a:prstGeom>
              <a:noFill/>
              <a:ln w="9525" cap="flat" cmpd="sng" algn="ctr">
                <a:solidFill>
                  <a:srgbClr val="FFB9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PBI shared workspace</a:t>
                </a:r>
              </a:p>
            </p:txBody>
          </p:sp>
          <p:sp>
            <p:nvSpPr>
              <p:cNvPr id="66" name="Rectangle 65">
                <a:extLst>
                  <a:ext uri="{FF2B5EF4-FFF2-40B4-BE49-F238E27FC236}">
                    <a16:creationId xmlns:a16="http://schemas.microsoft.com/office/drawing/2014/main" id="{949A1C80-5AA7-34F4-8ED3-B9C8D8987AB8}"/>
                  </a:ext>
                </a:extLst>
              </p:cNvPr>
              <p:cNvSpPr/>
              <p:nvPr/>
            </p:nvSpPr>
            <p:spPr bwMode="auto">
              <a:xfrm>
                <a:off x="7386850" y="2934353"/>
                <a:ext cx="1414826" cy="362512"/>
              </a:xfrm>
              <a:prstGeom prst="rect">
                <a:avLst/>
              </a:prstGeom>
              <a:noFill/>
              <a:ln w="9525" cap="flat" cmpd="sng" algn="ctr">
                <a:solidFill>
                  <a:srgbClr val="FFB900"/>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Report/Dataset</a:t>
                </a:r>
                <a:endParaRPr kumimoji="0" lang="en-US" sz="18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67" name="Group 66">
                <a:extLst>
                  <a:ext uri="{FF2B5EF4-FFF2-40B4-BE49-F238E27FC236}">
                    <a16:creationId xmlns:a16="http://schemas.microsoft.com/office/drawing/2014/main" id="{032CDE8B-D60B-A1BD-1D86-70E16507DEEC}"/>
                  </a:ext>
                  <a:ext uri="{C183D7F6-B498-43B3-948B-1728B52AA6E4}">
                    <adec:decorative xmlns:adec="http://schemas.microsoft.com/office/drawing/2017/decorative" val="1"/>
                  </a:ext>
                </a:extLst>
              </p:cNvPr>
              <p:cNvGrpSpPr/>
              <p:nvPr/>
            </p:nvGrpSpPr>
            <p:grpSpPr>
              <a:xfrm>
                <a:off x="6954209" y="3454399"/>
                <a:ext cx="1224095" cy="1532791"/>
                <a:chOff x="5350787" y="2765424"/>
                <a:chExt cx="1224095" cy="1532791"/>
              </a:xfrm>
            </p:grpSpPr>
            <p:sp>
              <p:nvSpPr>
                <p:cNvPr id="68" name="TextBox 67">
                  <a:extLst>
                    <a:ext uri="{FF2B5EF4-FFF2-40B4-BE49-F238E27FC236}">
                      <a16:creationId xmlns:a16="http://schemas.microsoft.com/office/drawing/2014/main" id="{360C660B-C8C1-FF0D-6196-7C37E74E08B5}"/>
                    </a:ext>
                  </a:extLst>
                </p:cNvPr>
                <p:cNvSpPr txBox="1"/>
                <p:nvPr/>
              </p:nvSpPr>
              <p:spPr>
                <a:xfrm>
                  <a:off x="5882929" y="3986213"/>
                  <a:ext cx="69195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rPr>
                    <a:t>Export</a:t>
                  </a:r>
                  <a:endParaRPr kumimoji="0" lang="LID4096" sz="1200" b="0" i="0" u="none" strike="noStrike" kern="0" cap="none" spc="0" normalizeH="0" baseline="0" noProof="0">
                    <a:ln>
                      <a:noFill/>
                    </a:ln>
                    <a:solidFill>
                      <a:srgbClr val="FFFFFF"/>
                    </a:solidFill>
                    <a:effectLst/>
                    <a:uLnTx/>
                    <a:uFillTx/>
                    <a:latin typeface="Segoe UI"/>
                  </a:endParaRPr>
                </a:p>
              </p:txBody>
            </p:sp>
            <p:cxnSp>
              <p:nvCxnSpPr>
                <p:cNvPr id="69" name="Connector: Elbow 68">
                  <a:extLst>
                    <a:ext uri="{FF2B5EF4-FFF2-40B4-BE49-F238E27FC236}">
                      <a16:creationId xmlns:a16="http://schemas.microsoft.com/office/drawing/2014/main" id="{64D0288F-2B85-035F-432A-293F34EAD3B8}"/>
                    </a:ext>
                  </a:extLst>
                </p:cNvPr>
                <p:cNvCxnSpPr>
                  <a:cxnSpLocks/>
                </p:cNvCxnSpPr>
                <p:nvPr/>
              </p:nvCxnSpPr>
              <p:spPr>
                <a:xfrm rot="5400000">
                  <a:off x="5188209" y="2928002"/>
                  <a:ext cx="1532791" cy="1207635"/>
                </a:xfrm>
                <a:prstGeom prst="bentConnector2">
                  <a:avLst/>
                </a:prstGeom>
                <a:noFill/>
                <a:ln w="9525" cap="flat" cmpd="sng" algn="ctr">
                  <a:solidFill>
                    <a:srgbClr val="FFFFFF"/>
                  </a:solidFill>
                  <a:prstDash val="dash"/>
                  <a:tailEnd type="arrow" w="med" len="sm"/>
                </a:ln>
                <a:effectLst/>
              </p:spPr>
            </p:cxnSp>
          </p:grpSp>
        </p:grpSp>
        <p:sp>
          <p:nvSpPr>
            <p:cNvPr id="4" name="TextBox 3">
              <a:extLst>
                <a:ext uri="{FF2B5EF4-FFF2-40B4-BE49-F238E27FC236}">
                  <a16:creationId xmlns:a16="http://schemas.microsoft.com/office/drawing/2014/main" id="{7141A6E1-F1F2-B299-6CFC-EE6EE1798C94}"/>
                </a:ext>
              </a:extLst>
            </p:cNvPr>
            <p:cNvSpPr txBox="1"/>
            <p:nvPr/>
          </p:nvSpPr>
          <p:spPr>
            <a:xfrm>
              <a:off x="10479441" y="1962893"/>
              <a:ext cx="785075" cy="338554"/>
            </a:xfrm>
            <a:prstGeom prst="rect">
              <a:avLst/>
            </a:prstGeom>
            <a:solidFill>
              <a:srgbClr val="FFB900"/>
            </a:solidFill>
          </p:spPr>
          <p:txBody>
            <a:bodyPr wrap="square" rtlCol="0">
              <a:spAutoFit/>
            </a:bodyPr>
            <a:lstStyle/>
            <a:p>
              <a:pPr algn="ctr"/>
              <a:r>
                <a:rPr lang="en-US" sz="1600"/>
                <a:t>source</a:t>
              </a:r>
            </a:p>
          </p:txBody>
        </p:sp>
        <p:sp>
          <p:nvSpPr>
            <p:cNvPr id="6" name="TextBox 5">
              <a:extLst>
                <a:ext uri="{FF2B5EF4-FFF2-40B4-BE49-F238E27FC236}">
                  <a16:creationId xmlns:a16="http://schemas.microsoft.com/office/drawing/2014/main" id="{7AB58051-2C37-36E1-E23B-29B9AF2678E5}"/>
                </a:ext>
              </a:extLst>
            </p:cNvPr>
            <p:cNvSpPr txBox="1"/>
            <p:nvPr/>
          </p:nvSpPr>
          <p:spPr>
            <a:xfrm>
              <a:off x="8427750" y="1962247"/>
              <a:ext cx="733870" cy="338554"/>
            </a:xfrm>
            <a:prstGeom prst="rect">
              <a:avLst/>
            </a:prstGeom>
            <a:solidFill>
              <a:srgbClr val="FFB900"/>
            </a:solidFill>
          </p:spPr>
          <p:txBody>
            <a:bodyPr wrap="square" rtlCol="0">
              <a:spAutoFit/>
            </a:bodyPr>
            <a:lstStyle/>
            <a:p>
              <a:pPr algn="ctr"/>
              <a:r>
                <a:rPr lang="en-US" sz="1600"/>
                <a:t>target</a:t>
              </a:r>
            </a:p>
          </p:txBody>
        </p:sp>
      </p:grpSp>
    </p:spTree>
    <p:extLst>
      <p:ext uri="{BB962C8B-B14F-4D97-AF65-F5344CB8AC3E}">
        <p14:creationId xmlns:p14="http://schemas.microsoft.com/office/powerpoint/2010/main" val="16535132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44928B-AD0B-3081-A66B-AB1FFD412757}"/>
              </a:ext>
              <a:ext uri="{C183D7F6-B498-43B3-948B-1728B52AA6E4}">
                <adec:decorative xmlns:adec="http://schemas.microsoft.com/office/drawing/2017/decorative" val="1"/>
              </a:ext>
            </a:extLst>
          </p:cNvPr>
          <p:cNvSpPr/>
          <p:nvPr/>
        </p:nvSpPr>
        <p:spPr bwMode="auto">
          <a:xfrm>
            <a:off x="5210629" y="0"/>
            <a:ext cx="698137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889ED57-6533-6EBD-1F45-372BE289E25F}"/>
              </a:ext>
            </a:extLst>
          </p:cNvPr>
          <p:cNvSpPr>
            <a:spLocks noGrp="1"/>
          </p:cNvSpPr>
          <p:nvPr>
            <p:ph type="title"/>
          </p:nvPr>
        </p:nvSpPr>
        <p:spPr>
          <a:xfrm>
            <a:off x="588263" y="457200"/>
            <a:ext cx="11018520" cy="1107996"/>
          </a:xfrm>
        </p:spPr>
        <p:txBody>
          <a:bodyPr/>
          <a:lstStyle/>
          <a:p>
            <a:r>
              <a:rPr lang="en-US"/>
              <a:t>Power Apps and </a:t>
            </a:r>
            <a:br>
              <a:rPr lang="en-US"/>
            </a:br>
            <a:r>
              <a:rPr lang="en-US"/>
              <a:t>Power BI roadmap</a:t>
            </a:r>
          </a:p>
        </p:txBody>
      </p:sp>
      <p:sp>
        <p:nvSpPr>
          <p:cNvPr id="4" name="TextBox 3">
            <a:extLst>
              <a:ext uri="{FF2B5EF4-FFF2-40B4-BE49-F238E27FC236}">
                <a16:creationId xmlns:a16="http://schemas.microsoft.com/office/drawing/2014/main" id="{CE2B3EB8-EDAA-F45D-BC38-40993693750E}"/>
              </a:ext>
            </a:extLst>
          </p:cNvPr>
          <p:cNvSpPr txBox="1"/>
          <p:nvPr/>
        </p:nvSpPr>
        <p:spPr>
          <a:xfrm>
            <a:off x="588263" y="1930400"/>
            <a:ext cx="4426857" cy="3225627"/>
          </a:xfrm>
          <a:prstGeom prst="rect">
            <a:avLst/>
          </a:prstGeom>
          <a:noFill/>
        </p:spPr>
        <p:txBody>
          <a:bodyPr wrap="square" lIns="0" tIns="0" rIns="0" bIns="0" rtlCol="0" anchor="t">
            <a:spAutoFit/>
          </a:bodyPr>
          <a:lstStyle/>
          <a:p>
            <a:pPr>
              <a:lnSpc>
                <a:spcPct val="110000"/>
              </a:lnSpc>
            </a:pPr>
            <a:r>
              <a:rPr lang="en-US" sz="2000">
                <a:solidFill>
                  <a:schemeClr val="accent1"/>
                </a:solidFill>
                <a:latin typeface="+mj-lt"/>
              </a:rPr>
              <a:t>Generally available:</a:t>
            </a:r>
          </a:p>
          <a:p>
            <a:pPr marL="342900" indent="-342900">
              <a:lnSpc>
                <a:spcPct val="110000"/>
              </a:lnSpc>
              <a:buFont typeface="Arial" panose="020B0604020202020204" pitchFamily="34" charset="0"/>
              <a:buChar char="•"/>
            </a:pPr>
            <a:r>
              <a:rPr lang="en-US" sz="2000"/>
              <a:t>Quick Reports</a:t>
            </a:r>
          </a:p>
          <a:p>
            <a:pPr>
              <a:lnSpc>
                <a:spcPct val="110000"/>
              </a:lnSpc>
              <a:spcBef>
                <a:spcPts val="800"/>
              </a:spcBef>
            </a:pPr>
            <a:r>
              <a:rPr lang="en-US" sz="2000">
                <a:solidFill>
                  <a:schemeClr val="accent1"/>
                </a:solidFill>
                <a:latin typeface="+mj-lt"/>
              </a:rPr>
              <a:t>In progress:</a:t>
            </a:r>
          </a:p>
          <a:p>
            <a:pPr marL="342900" indent="-342900">
              <a:lnSpc>
                <a:spcPct val="110000"/>
              </a:lnSpc>
              <a:buFont typeface="Arial" panose="020B0604020202020204" pitchFamily="34" charset="0"/>
              <a:buChar char="•"/>
            </a:pPr>
            <a:r>
              <a:rPr lang="en-US" sz="2000"/>
              <a:t>Power BI Solution aware component</a:t>
            </a:r>
          </a:p>
          <a:p>
            <a:pPr marL="682625" indent="-334645">
              <a:lnSpc>
                <a:spcPct val="110000"/>
              </a:lnSpc>
              <a:buFont typeface="Arial" panose="020B0604020202020204" pitchFamily="34" charset="0"/>
              <a:buChar char="•"/>
            </a:pPr>
            <a:r>
              <a:rPr lang="en-US" sz="2000"/>
              <a:t>Dashboards</a:t>
            </a:r>
            <a:endParaRPr lang="en-US" sz="2000">
              <a:cs typeface="Segoe UI"/>
            </a:endParaRPr>
          </a:p>
          <a:p>
            <a:pPr marL="682625" indent="-334645">
              <a:lnSpc>
                <a:spcPct val="110000"/>
              </a:lnSpc>
              <a:buFont typeface="Arial" panose="020B0604020202020204" pitchFamily="34" charset="0"/>
              <a:buChar char="•"/>
            </a:pPr>
            <a:r>
              <a:rPr lang="en-US" sz="2000"/>
              <a:t>Embedded on a form</a:t>
            </a:r>
            <a:endParaRPr lang="en-US" sz="2000">
              <a:cs typeface="Segoe UI"/>
            </a:endParaRPr>
          </a:p>
          <a:p>
            <a:pPr>
              <a:lnSpc>
                <a:spcPct val="110000"/>
              </a:lnSpc>
              <a:spcBef>
                <a:spcPts val="800"/>
              </a:spcBef>
            </a:pPr>
            <a:r>
              <a:rPr lang="en-US" sz="2000">
                <a:solidFill>
                  <a:schemeClr val="accent1"/>
                </a:solidFill>
                <a:latin typeface="+mj-lt"/>
              </a:rPr>
              <a:t>Future investments:</a:t>
            </a:r>
          </a:p>
          <a:p>
            <a:pPr marL="342900" indent="-342900">
              <a:lnSpc>
                <a:spcPct val="110000"/>
              </a:lnSpc>
              <a:buFont typeface="Arial" panose="020B0604020202020204" pitchFamily="34" charset="0"/>
              <a:buChar char="•"/>
            </a:pPr>
            <a:r>
              <a:rPr lang="en-US" sz="2000"/>
              <a:t>Tile support</a:t>
            </a:r>
          </a:p>
          <a:p>
            <a:pPr marL="342900" indent="-342900">
              <a:lnSpc>
                <a:spcPct val="110000"/>
              </a:lnSpc>
              <a:buFont typeface="Arial" panose="020B0604020202020204" pitchFamily="34" charset="0"/>
              <a:buChar char="•"/>
            </a:pPr>
            <a:r>
              <a:rPr lang="en-US" sz="2000"/>
              <a:t>Paginated support</a:t>
            </a:r>
          </a:p>
        </p:txBody>
      </p:sp>
      <p:pic>
        <p:nvPicPr>
          <p:cNvPr id="2" name="Picture 8" descr="Graphical user interface, application&#10;&#10;Description automatically generated">
            <a:extLst>
              <a:ext uri="{FF2B5EF4-FFF2-40B4-BE49-F238E27FC236}">
                <a16:creationId xmlns:a16="http://schemas.microsoft.com/office/drawing/2014/main" id="{33771312-9B50-6814-D213-B6E2248C91F3}"/>
              </a:ext>
            </a:extLst>
          </p:cNvPr>
          <p:cNvPicPr>
            <a:picLocks noChangeAspect="1"/>
          </p:cNvPicPr>
          <p:nvPr/>
        </p:nvPicPr>
        <p:blipFill>
          <a:blip r:embed="rId3"/>
          <a:stretch>
            <a:fillRect/>
          </a:stretch>
        </p:blipFill>
        <p:spPr>
          <a:xfrm>
            <a:off x="5360710" y="1686565"/>
            <a:ext cx="6678890" cy="3115656"/>
          </a:xfrm>
          <a:prstGeom prst="rect">
            <a:avLst/>
          </a:prstGeom>
        </p:spPr>
      </p:pic>
    </p:spTree>
    <p:extLst>
      <p:ext uri="{BB962C8B-B14F-4D97-AF65-F5344CB8AC3E}">
        <p14:creationId xmlns:p14="http://schemas.microsoft.com/office/powerpoint/2010/main" val="743420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6.25E-7 -2.59259E-6 L 6.25E-7 0.0331 " pathEditMode="relative" rAng="0" ptsTypes="AA">
                                      <p:cBhvr>
                                        <p:cTn id="9" dur="500" spd="-100000" fill="hold"/>
                                        <p:tgtEl>
                                          <p:spTgt spid="4"/>
                                        </p:tgtEl>
                                        <p:attrNameLst>
                                          <p:attrName>ppt_x</p:attrName>
                                          <p:attrName>ppt_y</p:attrName>
                                        </p:attrNameLst>
                                      </p:cBhvr>
                                      <p:rCtr x="0" y="1644"/>
                                    </p:animMotion>
                                  </p:childTnLst>
                                </p:cTn>
                              </p:par>
                              <p:par>
                                <p:cTn id="10" presetID="2" presetClass="entr" presetSubtype="2"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B8E5A-DB3C-B99D-5F63-005483C17AAA}"/>
              </a:ext>
            </a:extLst>
          </p:cNvPr>
          <p:cNvSpPr>
            <a:spLocks noGrp="1"/>
          </p:cNvSpPr>
          <p:nvPr>
            <p:ph type="title"/>
          </p:nvPr>
        </p:nvSpPr>
        <p:spPr/>
        <p:txBody>
          <a:bodyPr/>
          <a:lstStyle/>
          <a:p>
            <a:r>
              <a:rPr lang="en-US"/>
              <a:t>Power BI solution aware component as a dashboard</a:t>
            </a:r>
          </a:p>
        </p:txBody>
      </p:sp>
      <p:sp>
        <p:nvSpPr>
          <p:cNvPr id="3" name="TextBox 2">
            <a:extLst>
              <a:ext uri="{FF2B5EF4-FFF2-40B4-BE49-F238E27FC236}">
                <a16:creationId xmlns:a16="http://schemas.microsoft.com/office/drawing/2014/main" id="{5CA8846B-ED94-6597-0C47-DE827D0A198B}"/>
              </a:ext>
            </a:extLst>
          </p:cNvPr>
          <p:cNvSpPr txBox="1"/>
          <p:nvPr/>
        </p:nvSpPr>
        <p:spPr>
          <a:xfrm>
            <a:off x="588263" y="1509486"/>
            <a:ext cx="4578823" cy="2423740"/>
          </a:xfrm>
          <a:prstGeom prst="rect">
            <a:avLst/>
          </a:prstGeom>
          <a:noFill/>
        </p:spPr>
        <p:txBody>
          <a:bodyPr wrap="square" lIns="0" tIns="0" rIns="0" bIns="0" rtlCol="0">
            <a:spAutoFit/>
          </a:bodyPr>
          <a:lstStyle/>
          <a:p>
            <a:pPr marL="342900" indent="-342900">
              <a:spcAft>
                <a:spcPts val="1500"/>
              </a:spcAft>
              <a:buClr>
                <a:schemeClr val="accent1"/>
              </a:buClr>
              <a:buFont typeface="+mj-lt"/>
              <a:buAutoNum type="arabicPeriod"/>
            </a:pPr>
            <a:r>
              <a:rPr lang="en-US" sz="2000">
                <a:ea typeface="Calibri" panose="020F0502020204030204" pitchFamily="34" charset="0"/>
                <a:cs typeface="Times New Roman"/>
              </a:rPr>
              <a:t>Quickly and easily a</a:t>
            </a:r>
            <a:r>
              <a:rPr lang="en-US" sz="2000">
                <a:effectLst/>
                <a:ea typeface="Calibri" panose="020F0502020204030204" pitchFamily="34" charset="0"/>
                <a:cs typeface="Times New Roman"/>
              </a:rPr>
              <a:t>dd a PBI </a:t>
            </a:r>
            <a:br>
              <a:rPr lang="en-US" sz="2000">
                <a:effectLst/>
                <a:ea typeface="Calibri" panose="020F0502020204030204" pitchFamily="34" charset="0"/>
                <a:cs typeface="Times New Roman"/>
              </a:rPr>
            </a:br>
            <a:r>
              <a:rPr lang="en-US" sz="2000">
                <a:effectLst/>
                <a:ea typeface="Calibri" panose="020F0502020204030204" pitchFamily="34" charset="0"/>
                <a:cs typeface="Times New Roman"/>
              </a:rPr>
              <a:t>report to your solution</a:t>
            </a:r>
          </a:p>
          <a:p>
            <a:pPr marL="342900" indent="-342900">
              <a:spcAft>
                <a:spcPts val="1500"/>
              </a:spcAft>
              <a:buClr>
                <a:schemeClr val="accent1"/>
              </a:buClr>
              <a:buFont typeface="+mj-lt"/>
              <a:buAutoNum type="arabicPeriod"/>
            </a:pPr>
            <a:r>
              <a:rPr lang="en-US" sz="2000">
                <a:effectLst/>
                <a:ea typeface="Calibri" panose="020F0502020204030204" pitchFamily="34" charset="0"/>
                <a:cs typeface="Times New Roman"/>
              </a:rPr>
              <a:t>Add the report as a dashboard </a:t>
            </a:r>
            <a:br>
              <a:rPr lang="en-US" sz="2000">
                <a:effectLst/>
                <a:ea typeface="Calibri" panose="020F0502020204030204" pitchFamily="34" charset="0"/>
                <a:cs typeface="Times New Roman"/>
              </a:rPr>
            </a:br>
            <a:r>
              <a:rPr lang="en-US" sz="2000">
                <a:effectLst/>
                <a:ea typeface="Calibri" panose="020F0502020204030204" pitchFamily="34" charset="0"/>
                <a:cs typeface="Times New Roman"/>
              </a:rPr>
              <a:t>in your solution</a:t>
            </a:r>
          </a:p>
          <a:p>
            <a:pPr marL="342900" indent="-342900">
              <a:spcAft>
                <a:spcPts val="1500"/>
              </a:spcAft>
              <a:buClr>
                <a:schemeClr val="accent1"/>
              </a:buClr>
              <a:buFont typeface="+mj-lt"/>
              <a:buAutoNum type="arabicPeriod"/>
            </a:pPr>
            <a:r>
              <a:rPr lang="en-US" sz="2000">
                <a:ea typeface="Calibri" panose="020F0502020204030204" pitchFamily="34" charset="0"/>
                <a:cs typeface="Times New Roman"/>
              </a:rPr>
              <a:t>Add the dashboard to your app</a:t>
            </a:r>
            <a:endParaRPr lang="en-US" sz="2000">
              <a:effectLst/>
              <a:ea typeface="Calibri" panose="020F0502020204030204" pitchFamily="34" charset="0"/>
              <a:cs typeface="Times New Roman"/>
            </a:endParaRPr>
          </a:p>
          <a:p>
            <a:pPr algn="l">
              <a:spcAft>
                <a:spcPts val="1500"/>
              </a:spcAft>
              <a:buClr>
                <a:schemeClr val="accent1"/>
              </a:buClr>
            </a:pPr>
            <a:endParaRPr lang="en-US" sz="2000" err="1"/>
          </a:p>
        </p:txBody>
      </p:sp>
      <p:pic>
        <p:nvPicPr>
          <p:cNvPr id="8" name="Picture 7">
            <a:extLst>
              <a:ext uri="{FF2B5EF4-FFF2-40B4-BE49-F238E27FC236}">
                <a16:creationId xmlns:a16="http://schemas.microsoft.com/office/drawing/2014/main" id="{D0F4DD0A-21A1-AB56-CD6E-67C5F5B20B0D}"/>
              </a:ext>
            </a:extLst>
          </p:cNvPr>
          <p:cNvPicPr>
            <a:picLocks noChangeAspect="1"/>
          </p:cNvPicPr>
          <p:nvPr/>
        </p:nvPicPr>
        <p:blipFill>
          <a:blip r:embed="rId3"/>
          <a:stretch>
            <a:fillRect/>
          </a:stretch>
        </p:blipFill>
        <p:spPr>
          <a:xfrm>
            <a:off x="4939429" y="1347786"/>
            <a:ext cx="6883783" cy="4372958"/>
          </a:xfrm>
          <a:prstGeom prst="rect">
            <a:avLst/>
          </a:prstGeom>
        </p:spPr>
      </p:pic>
    </p:spTree>
    <p:extLst>
      <p:ext uri="{BB962C8B-B14F-4D97-AF65-F5344CB8AC3E}">
        <p14:creationId xmlns:p14="http://schemas.microsoft.com/office/powerpoint/2010/main" val="4056538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6.25E-7 -2.59259E-6 L 6.25E-7 0.0331 " pathEditMode="relative" rAng="0" ptsTypes="AA">
                                      <p:cBhvr>
                                        <p:cTn id="9" dur="500" spd="-100000" fill="hold"/>
                                        <p:tgtEl>
                                          <p:spTgt spid="3"/>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10CE-A6A8-0BD6-3B43-48AE86E0B01A}"/>
              </a:ext>
            </a:extLst>
          </p:cNvPr>
          <p:cNvSpPr>
            <a:spLocks noGrp="1"/>
          </p:cNvSpPr>
          <p:nvPr>
            <p:ph type="title"/>
          </p:nvPr>
        </p:nvSpPr>
        <p:spPr>
          <a:xfrm>
            <a:off x="588263" y="457200"/>
            <a:ext cx="11018520" cy="553998"/>
          </a:xfrm>
        </p:spPr>
        <p:txBody>
          <a:bodyPr/>
          <a:lstStyle/>
          <a:p>
            <a:r>
              <a:rPr lang="en-US"/>
              <a:t>Key capabilities</a:t>
            </a:r>
          </a:p>
        </p:txBody>
      </p:sp>
      <p:grpSp>
        <p:nvGrpSpPr>
          <p:cNvPr id="5" name="Group 4" descr="box icon">
            <a:extLst>
              <a:ext uri="{FF2B5EF4-FFF2-40B4-BE49-F238E27FC236}">
                <a16:creationId xmlns:a16="http://schemas.microsoft.com/office/drawing/2014/main" id="{77AAB9A1-198F-04AD-C4D7-8963FA106604}"/>
              </a:ext>
            </a:extLst>
          </p:cNvPr>
          <p:cNvGrpSpPr/>
          <p:nvPr/>
        </p:nvGrpSpPr>
        <p:grpSpPr>
          <a:xfrm>
            <a:off x="588263" y="1397103"/>
            <a:ext cx="445346" cy="515102"/>
            <a:chOff x="10164871" y="3174197"/>
            <a:chExt cx="440597" cy="509608"/>
          </a:xfrm>
          <a:solidFill>
            <a:srgbClr val="0078D4"/>
          </a:solidFill>
        </p:grpSpPr>
        <p:sp>
          <p:nvSpPr>
            <p:cNvPr id="6" name="Freeform 1067">
              <a:extLst>
                <a:ext uri="{FF2B5EF4-FFF2-40B4-BE49-F238E27FC236}">
                  <a16:creationId xmlns:a16="http://schemas.microsoft.com/office/drawing/2014/main" id="{867085E1-4689-8D8E-75AF-6C0631938714}"/>
                </a:ext>
              </a:extLst>
            </p:cNvPr>
            <p:cNvSpPr>
              <a:spLocks/>
            </p:cNvSpPr>
            <p:nvPr/>
          </p:nvSpPr>
          <p:spPr bwMode="auto">
            <a:xfrm>
              <a:off x="10164871" y="3328142"/>
              <a:ext cx="207028" cy="355663"/>
            </a:xfrm>
            <a:custGeom>
              <a:avLst/>
              <a:gdLst>
                <a:gd name="T0" fmla="*/ 39 w 39"/>
                <a:gd name="T1" fmla="*/ 20 h 67"/>
                <a:gd name="T2" fmla="*/ 0 w 39"/>
                <a:gd name="T3" fmla="*/ 0 h 67"/>
                <a:gd name="T4" fmla="*/ 0 w 39"/>
                <a:gd name="T5" fmla="*/ 44 h 67"/>
                <a:gd name="T6" fmla="*/ 39 w 39"/>
                <a:gd name="T7" fmla="*/ 67 h 67"/>
                <a:gd name="T8" fmla="*/ 39 w 39"/>
                <a:gd name="T9" fmla="*/ 20 h 67"/>
              </a:gdLst>
              <a:ahLst/>
              <a:cxnLst>
                <a:cxn ang="0">
                  <a:pos x="T0" y="T1"/>
                </a:cxn>
                <a:cxn ang="0">
                  <a:pos x="T2" y="T3"/>
                </a:cxn>
                <a:cxn ang="0">
                  <a:pos x="T4" y="T5"/>
                </a:cxn>
                <a:cxn ang="0">
                  <a:pos x="T6" y="T7"/>
                </a:cxn>
                <a:cxn ang="0">
                  <a:pos x="T8" y="T9"/>
                </a:cxn>
              </a:cxnLst>
              <a:rect l="0" t="0" r="r" b="b"/>
              <a:pathLst>
                <a:path w="39" h="67">
                  <a:moveTo>
                    <a:pt x="39" y="20"/>
                  </a:moveTo>
                  <a:lnTo>
                    <a:pt x="0" y="0"/>
                  </a:lnTo>
                  <a:lnTo>
                    <a:pt x="0" y="44"/>
                  </a:lnTo>
                  <a:lnTo>
                    <a:pt x="39" y="67"/>
                  </a:lnTo>
                  <a:lnTo>
                    <a:pt x="39"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 name="Freeform 1068">
              <a:extLst>
                <a:ext uri="{FF2B5EF4-FFF2-40B4-BE49-F238E27FC236}">
                  <a16:creationId xmlns:a16="http://schemas.microsoft.com/office/drawing/2014/main" id="{791228FE-95EE-164C-751C-EEA7D95BC1AA}"/>
                </a:ext>
              </a:extLst>
            </p:cNvPr>
            <p:cNvSpPr>
              <a:spLocks/>
            </p:cNvSpPr>
            <p:nvPr/>
          </p:nvSpPr>
          <p:spPr bwMode="auto">
            <a:xfrm>
              <a:off x="10403750" y="3328142"/>
              <a:ext cx="201718" cy="355663"/>
            </a:xfrm>
            <a:custGeom>
              <a:avLst/>
              <a:gdLst>
                <a:gd name="T0" fmla="*/ 0 w 38"/>
                <a:gd name="T1" fmla="*/ 20 h 67"/>
                <a:gd name="T2" fmla="*/ 0 w 38"/>
                <a:gd name="T3" fmla="*/ 67 h 67"/>
                <a:gd name="T4" fmla="*/ 38 w 38"/>
                <a:gd name="T5" fmla="*/ 44 h 67"/>
                <a:gd name="T6" fmla="*/ 38 w 38"/>
                <a:gd name="T7" fmla="*/ 0 h 67"/>
                <a:gd name="T8" fmla="*/ 0 w 38"/>
                <a:gd name="T9" fmla="*/ 20 h 67"/>
              </a:gdLst>
              <a:ahLst/>
              <a:cxnLst>
                <a:cxn ang="0">
                  <a:pos x="T0" y="T1"/>
                </a:cxn>
                <a:cxn ang="0">
                  <a:pos x="T2" y="T3"/>
                </a:cxn>
                <a:cxn ang="0">
                  <a:pos x="T4" y="T5"/>
                </a:cxn>
                <a:cxn ang="0">
                  <a:pos x="T6" y="T7"/>
                </a:cxn>
                <a:cxn ang="0">
                  <a:pos x="T8" y="T9"/>
                </a:cxn>
              </a:cxnLst>
              <a:rect l="0" t="0" r="r" b="b"/>
              <a:pathLst>
                <a:path w="38" h="67">
                  <a:moveTo>
                    <a:pt x="0" y="20"/>
                  </a:moveTo>
                  <a:lnTo>
                    <a:pt x="0" y="67"/>
                  </a:lnTo>
                  <a:lnTo>
                    <a:pt x="38" y="44"/>
                  </a:lnTo>
                  <a:lnTo>
                    <a:pt x="38" y="0"/>
                  </a:lnTo>
                  <a:lnTo>
                    <a:pt x="0" y="2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 name="Freeform 1069">
              <a:extLst>
                <a:ext uri="{FF2B5EF4-FFF2-40B4-BE49-F238E27FC236}">
                  <a16:creationId xmlns:a16="http://schemas.microsoft.com/office/drawing/2014/main" id="{DB137D48-1CC5-CBA5-4D58-BE0BBA0AA57F}"/>
                </a:ext>
              </a:extLst>
            </p:cNvPr>
            <p:cNvSpPr>
              <a:spLocks/>
            </p:cNvSpPr>
            <p:nvPr/>
          </p:nvSpPr>
          <p:spPr bwMode="auto">
            <a:xfrm>
              <a:off x="10164871" y="3243208"/>
              <a:ext cx="318502" cy="169868"/>
            </a:xfrm>
            <a:custGeom>
              <a:avLst/>
              <a:gdLst>
                <a:gd name="T0" fmla="*/ 19 w 60"/>
                <a:gd name="T1" fmla="*/ 0 h 32"/>
                <a:gd name="T2" fmla="*/ 0 w 60"/>
                <a:gd name="T3" fmla="*/ 9 h 32"/>
                <a:gd name="T4" fmla="*/ 42 w 60"/>
                <a:gd name="T5" fmla="*/ 32 h 32"/>
                <a:gd name="T6" fmla="*/ 60 w 60"/>
                <a:gd name="T7" fmla="*/ 22 h 32"/>
                <a:gd name="T8" fmla="*/ 19 w 60"/>
                <a:gd name="T9" fmla="*/ 0 h 32"/>
              </a:gdLst>
              <a:ahLst/>
              <a:cxnLst>
                <a:cxn ang="0">
                  <a:pos x="T0" y="T1"/>
                </a:cxn>
                <a:cxn ang="0">
                  <a:pos x="T2" y="T3"/>
                </a:cxn>
                <a:cxn ang="0">
                  <a:pos x="T4" y="T5"/>
                </a:cxn>
                <a:cxn ang="0">
                  <a:pos x="T6" y="T7"/>
                </a:cxn>
                <a:cxn ang="0">
                  <a:pos x="T8" y="T9"/>
                </a:cxn>
              </a:cxnLst>
              <a:rect l="0" t="0" r="r" b="b"/>
              <a:pathLst>
                <a:path w="60" h="32">
                  <a:moveTo>
                    <a:pt x="19" y="0"/>
                  </a:moveTo>
                  <a:lnTo>
                    <a:pt x="0" y="9"/>
                  </a:lnTo>
                  <a:lnTo>
                    <a:pt x="42" y="32"/>
                  </a:lnTo>
                  <a:lnTo>
                    <a:pt x="60" y="22"/>
                  </a:lnTo>
                  <a:lnTo>
                    <a:pt x="19"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9" name="Freeform 1070">
              <a:extLst>
                <a:ext uri="{FF2B5EF4-FFF2-40B4-BE49-F238E27FC236}">
                  <a16:creationId xmlns:a16="http://schemas.microsoft.com/office/drawing/2014/main" id="{25420001-04ED-3364-99E7-07753A009283}"/>
                </a:ext>
              </a:extLst>
            </p:cNvPr>
            <p:cNvSpPr>
              <a:spLocks/>
            </p:cNvSpPr>
            <p:nvPr/>
          </p:nvSpPr>
          <p:spPr bwMode="auto">
            <a:xfrm>
              <a:off x="10292272" y="3174197"/>
              <a:ext cx="313196" cy="169868"/>
            </a:xfrm>
            <a:custGeom>
              <a:avLst/>
              <a:gdLst>
                <a:gd name="T0" fmla="*/ 18 w 59"/>
                <a:gd name="T1" fmla="*/ 0 h 32"/>
                <a:gd name="T2" fmla="*/ 0 w 59"/>
                <a:gd name="T3" fmla="*/ 10 h 32"/>
                <a:gd name="T4" fmla="*/ 43 w 59"/>
                <a:gd name="T5" fmla="*/ 32 h 32"/>
                <a:gd name="T6" fmla="*/ 59 w 59"/>
                <a:gd name="T7" fmla="*/ 22 h 32"/>
                <a:gd name="T8" fmla="*/ 18 w 59"/>
                <a:gd name="T9" fmla="*/ 0 h 32"/>
              </a:gdLst>
              <a:ahLst/>
              <a:cxnLst>
                <a:cxn ang="0">
                  <a:pos x="T0" y="T1"/>
                </a:cxn>
                <a:cxn ang="0">
                  <a:pos x="T2" y="T3"/>
                </a:cxn>
                <a:cxn ang="0">
                  <a:pos x="T4" y="T5"/>
                </a:cxn>
                <a:cxn ang="0">
                  <a:pos x="T6" y="T7"/>
                </a:cxn>
                <a:cxn ang="0">
                  <a:pos x="T8" y="T9"/>
                </a:cxn>
              </a:cxnLst>
              <a:rect l="0" t="0" r="r" b="b"/>
              <a:pathLst>
                <a:path w="59" h="32">
                  <a:moveTo>
                    <a:pt x="18" y="0"/>
                  </a:moveTo>
                  <a:lnTo>
                    <a:pt x="0" y="10"/>
                  </a:lnTo>
                  <a:lnTo>
                    <a:pt x="43" y="32"/>
                  </a:lnTo>
                  <a:lnTo>
                    <a:pt x="59" y="22"/>
                  </a:lnTo>
                  <a:lnTo>
                    <a:pt x="1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sp>
        <p:nvSpPr>
          <p:cNvPr id="3" name="TextBox 2">
            <a:extLst>
              <a:ext uri="{FF2B5EF4-FFF2-40B4-BE49-F238E27FC236}">
                <a16:creationId xmlns:a16="http://schemas.microsoft.com/office/drawing/2014/main" id="{D8D8A4B0-9457-A282-5B1B-8BFE8CEE48CF}"/>
              </a:ext>
            </a:extLst>
          </p:cNvPr>
          <p:cNvSpPr txBox="1"/>
          <p:nvPr/>
        </p:nvSpPr>
        <p:spPr>
          <a:xfrm>
            <a:off x="588263" y="2117344"/>
            <a:ext cx="2560320" cy="615553"/>
          </a:xfrm>
          <a:prstGeom prst="rect">
            <a:avLst/>
          </a:prstGeom>
          <a:noFill/>
        </p:spPr>
        <p:txBody>
          <a:bodyPr wrap="square" lIns="0" tIns="0" rIns="0" bIns="0" rtlCol="0">
            <a:spAutoFit/>
          </a:bodyPr>
          <a:lstStyle/>
          <a:p>
            <a:r>
              <a:rPr lang="en-US" sz="2000" b="1">
                <a:solidFill>
                  <a:schemeClr val="accent1"/>
                </a:solidFill>
                <a:latin typeface="+mj-lt"/>
                <a:ea typeface="DengXian" panose="02010600030101010101" pitchFamily="2" charset="-122"/>
                <a:cs typeface="Arial" panose="020B0604020202020204" pitchFamily="34" charset="0"/>
              </a:rPr>
              <a:t>Add to </a:t>
            </a:r>
            <a:r>
              <a:rPr lang="en-US" sz="2000" b="1" err="1">
                <a:solidFill>
                  <a:schemeClr val="accent1"/>
                </a:solidFill>
                <a:latin typeface="+mj-lt"/>
                <a:ea typeface="DengXian" panose="02010600030101010101" pitchFamily="2" charset="-122"/>
                <a:cs typeface="Arial" panose="020B0604020202020204" pitchFamily="34" charset="0"/>
              </a:rPr>
              <a:t>Dataverse</a:t>
            </a:r>
            <a:r>
              <a:rPr lang="en-US" sz="2000" b="1">
                <a:solidFill>
                  <a:schemeClr val="accent1"/>
                </a:solidFill>
                <a:latin typeface="+mj-lt"/>
                <a:ea typeface="DengXian" panose="02010600030101010101" pitchFamily="2" charset="-122"/>
                <a:cs typeface="Arial" panose="020B0604020202020204" pitchFamily="34" charset="0"/>
              </a:rPr>
              <a:t> </a:t>
            </a:r>
            <a:br>
              <a:rPr lang="en-US" sz="2000" b="1">
                <a:solidFill>
                  <a:schemeClr val="accent1"/>
                </a:solidFill>
                <a:latin typeface="+mj-lt"/>
                <a:ea typeface="DengXian" panose="02010600030101010101" pitchFamily="2" charset="-122"/>
                <a:cs typeface="Arial" panose="020B0604020202020204" pitchFamily="34" charset="0"/>
              </a:rPr>
            </a:br>
            <a:r>
              <a:rPr lang="en-US" sz="2000" b="1">
                <a:solidFill>
                  <a:schemeClr val="accent1"/>
                </a:solidFill>
                <a:latin typeface="+mj-lt"/>
                <a:ea typeface="DengXian" panose="02010600030101010101" pitchFamily="2" charset="-122"/>
                <a:cs typeface="Arial" panose="020B0604020202020204" pitchFamily="34" charset="0"/>
              </a:rPr>
              <a:t>and solutions </a:t>
            </a:r>
            <a:endParaRPr lang="en-US" sz="2000">
              <a:solidFill>
                <a:schemeClr val="accent1"/>
              </a:solidFill>
              <a:latin typeface="+mj-lt"/>
            </a:endParaRPr>
          </a:p>
        </p:txBody>
      </p:sp>
      <p:sp>
        <p:nvSpPr>
          <p:cNvPr id="4" name="TextBox 3">
            <a:extLst>
              <a:ext uri="{FF2B5EF4-FFF2-40B4-BE49-F238E27FC236}">
                <a16:creationId xmlns:a16="http://schemas.microsoft.com/office/drawing/2014/main" id="{FF0180E4-D4AD-6D0F-1678-FD671ACB1394}"/>
              </a:ext>
            </a:extLst>
          </p:cNvPr>
          <p:cNvSpPr txBox="1"/>
          <p:nvPr/>
        </p:nvSpPr>
        <p:spPr>
          <a:xfrm>
            <a:off x="588263" y="2867152"/>
            <a:ext cx="2313433" cy="984885"/>
          </a:xfrm>
          <a:prstGeom prst="rect">
            <a:avLst/>
          </a:prstGeom>
          <a:noFill/>
        </p:spPr>
        <p:txBody>
          <a:bodyPr wrap="square" lIns="0" tIns="0" rIns="0" bIns="0" rtlCol="0">
            <a:spAutoFit/>
          </a:bodyPr>
          <a:lstStyle/>
          <a:p>
            <a:r>
              <a:rPr lang="en-US" sz="1600"/>
              <a:t>Power BI content can be embedded and included in a Power App </a:t>
            </a:r>
            <a:br>
              <a:rPr lang="en-US" sz="1600"/>
            </a:br>
            <a:r>
              <a:rPr lang="en-US" sz="1600"/>
              <a:t>solution package</a:t>
            </a:r>
          </a:p>
        </p:txBody>
      </p:sp>
      <p:cxnSp>
        <p:nvCxnSpPr>
          <p:cNvPr id="26" name="Straight Connector 25">
            <a:extLst>
              <a:ext uri="{FF2B5EF4-FFF2-40B4-BE49-F238E27FC236}">
                <a16:creationId xmlns:a16="http://schemas.microsoft.com/office/drawing/2014/main" id="{EBEEE459-AB5D-82B2-CBCD-2179EC82780E}"/>
              </a:ext>
              <a:ext uri="{C183D7F6-B498-43B3-948B-1728B52AA6E4}">
                <adec:decorative xmlns:adec="http://schemas.microsoft.com/office/drawing/2017/decorative" val="1"/>
              </a:ext>
            </a:extLst>
          </p:cNvPr>
          <p:cNvCxnSpPr>
            <a:cxnSpLocks/>
          </p:cNvCxnSpPr>
          <p:nvPr/>
        </p:nvCxnSpPr>
        <p:spPr>
          <a:xfrm>
            <a:off x="3802742" y="1509486"/>
            <a:ext cx="0" cy="2278743"/>
          </a:xfrm>
          <a:prstGeom prst="line">
            <a:avLst/>
          </a:prstGeom>
          <a:ln>
            <a:solidFill>
              <a:schemeClr val="bg1">
                <a:lumMod val="75000"/>
                <a:lumOff val="2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210" descr="one click icon">
            <a:extLst>
              <a:ext uri="{FF2B5EF4-FFF2-40B4-BE49-F238E27FC236}">
                <a16:creationId xmlns:a16="http://schemas.microsoft.com/office/drawing/2014/main" id="{B0899B2F-50AC-F596-62CF-76B3E4B83335}"/>
              </a:ext>
            </a:extLst>
          </p:cNvPr>
          <p:cNvGrpSpPr>
            <a:grpSpLocks noChangeAspect="1"/>
          </p:cNvGrpSpPr>
          <p:nvPr/>
        </p:nvGrpSpPr>
        <p:grpSpPr bwMode="auto">
          <a:xfrm>
            <a:off x="4690015" y="1282497"/>
            <a:ext cx="718880" cy="718880"/>
            <a:chOff x="2402" y="2723"/>
            <a:chExt cx="256" cy="256"/>
          </a:xfrm>
        </p:grpSpPr>
        <p:sp>
          <p:nvSpPr>
            <p:cNvPr id="15" name="AutoShape 209">
              <a:extLst>
                <a:ext uri="{FF2B5EF4-FFF2-40B4-BE49-F238E27FC236}">
                  <a16:creationId xmlns:a16="http://schemas.microsoft.com/office/drawing/2014/main" id="{4095AC33-50CF-0F99-D6B2-14AD5EF25D16}"/>
                </a:ext>
              </a:extLst>
            </p:cNvPr>
            <p:cNvSpPr>
              <a:spLocks noChangeAspect="1" noChangeArrowheads="1" noTextEdit="1"/>
            </p:cNvSpPr>
            <p:nvPr/>
          </p:nvSpPr>
          <p:spPr bwMode="auto">
            <a:xfrm>
              <a:off x="2402" y="2723"/>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6" name="Freeform 211">
              <a:extLst>
                <a:ext uri="{FF2B5EF4-FFF2-40B4-BE49-F238E27FC236}">
                  <a16:creationId xmlns:a16="http://schemas.microsoft.com/office/drawing/2014/main" id="{36E18DD8-EAFB-CF93-524D-718D6A90BED2}"/>
                </a:ext>
              </a:extLst>
            </p:cNvPr>
            <p:cNvSpPr>
              <a:spLocks/>
            </p:cNvSpPr>
            <p:nvPr/>
          </p:nvSpPr>
          <p:spPr bwMode="auto">
            <a:xfrm>
              <a:off x="2480" y="2790"/>
              <a:ext cx="116" cy="166"/>
            </a:xfrm>
            <a:custGeom>
              <a:avLst/>
              <a:gdLst>
                <a:gd name="T0" fmla="*/ 183 w 187"/>
                <a:gd name="T1" fmla="*/ 111 h 267"/>
                <a:gd name="T2" fmla="*/ 183 w 187"/>
                <a:gd name="T3" fmla="*/ 111 h 267"/>
                <a:gd name="T4" fmla="*/ 173 w 187"/>
                <a:gd name="T5" fmla="*/ 107 h 267"/>
                <a:gd name="T6" fmla="*/ 118 w 187"/>
                <a:gd name="T7" fmla="*/ 107 h 267"/>
                <a:gd name="T8" fmla="*/ 80 w 187"/>
                <a:gd name="T9" fmla="*/ 107 h 267"/>
                <a:gd name="T10" fmla="*/ 80 w 187"/>
                <a:gd name="T11" fmla="*/ 92 h 267"/>
                <a:gd name="T12" fmla="*/ 80 w 187"/>
                <a:gd name="T13" fmla="*/ 64 h 267"/>
                <a:gd name="T14" fmla="*/ 80 w 187"/>
                <a:gd name="T15" fmla="*/ 13 h 267"/>
                <a:gd name="T16" fmla="*/ 76 w 187"/>
                <a:gd name="T17" fmla="*/ 4 h 267"/>
                <a:gd name="T18" fmla="*/ 67 w 187"/>
                <a:gd name="T19" fmla="*/ 0 h 267"/>
                <a:gd name="T20" fmla="*/ 57 w 187"/>
                <a:gd name="T21" fmla="*/ 4 h 267"/>
                <a:gd name="T22" fmla="*/ 53 w 187"/>
                <a:gd name="T23" fmla="*/ 13 h 267"/>
                <a:gd name="T24" fmla="*/ 53 w 187"/>
                <a:gd name="T25" fmla="*/ 64 h 267"/>
                <a:gd name="T26" fmla="*/ 53 w 187"/>
                <a:gd name="T27" fmla="*/ 92 h 267"/>
                <a:gd name="T28" fmla="*/ 53 w 187"/>
                <a:gd name="T29" fmla="*/ 119 h 267"/>
                <a:gd name="T30" fmla="*/ 53 w 187"/>
                <a:gd name="T31" fmla="*/ 173 h 267"/>
                <a:gd name="T32" fmla="*/ 50 w 187"/>
                <a:gd name="T33" fmla="*/ 183 h 267"/>
                <a:gd name="T34" fmla="*/ 40 w 187"/>
                <a:gd name="T35" fmla="*/ 187 h 267"/>
                <a:gd name="T36" fmla="*/ 31 w 187"/>
                <a:gd name="T37" fmla="*/ 183 h 267"/>
                <a:gd name="T38" fmla="*/ 27 w 187"/>
                <a:gd name="T39" fmla="*/ 173 h 267"/>
                <a:gd name="T40" fmla="*/ 27 w 187"/>
                <a:gd name="T41" fmla="*/ 112 h 267"/>
                <a:gd name="T42" fmla="*/ 27 w 187"/>
                <a:gd name="T43" fmla="*/ 107 h 267"/>
                <a:gd name="T44" fmla="*/ 18 w 187"/>
                <a:gd name="T45" fmla="*/ 108 h 267"/>
                <a:gd name="T46" fmla="*/ 16 w 187"/>
                <a:gd name="T47" fmla="*/ 109 h 267"/>
                <a:gd name="T48" fmla="*/ 8 w 187"/>
                <a:gd name="T49" fmla="*/ 115 h 267"/>
                <a:gd name="T50" fmla="*/ 2 w 187"/>
                <a:gd name="T51" fmla="*/ 123 h 267"/>
                <a:gd name="T52" fmla="*/ 0 w 187"/>
                <a:gd name="T53" fmla="*/ 133 h 267"/>
                <a:gd name="T54" fmla="*/ 0 w 187"/>
                <a:gd name="T55" fmla="*/ 173 h 267"/>
                <a:gd name="T56" fmla="*/ 8 w 187"/>
                <a:gd name="T57" fmla="*/ 210 h 267"/>
                <a:gd name="T58" fmla="*/ 28 w 187"/>
                <a:gd name="T59" fmla="*/ 239 h 267"/>
                <a:gd name="T60" fmla="*/ 57 w 187"/>
                <a:gd name="T61" fmla="*/ 259 h 267"/>
                <a:gd name="T62" fmla="*/ 93 w 187"/>
                <a:gd name="T63" fmla="*/ 267 h 267"/>
                <a:gd name="T64" fmla="*/ 130 w 187"/>
                <a:gd name="T65" fmla="*/ 259 h 267"/>
                <a:gd name="T66" fmla="*/ 159 w 187"/>
                <a:gd name="T67" fmla="*/ 239 h 267"/>
                <a:gd name="T68" fmla="*/ 179 w 187"/>
                <a:gd name="T69" fmla="*/ 210 h 267"/>
                <a:gd name="T70" fmla="*/ 187 w 187"/>
                <a:gd name="T71" fmla="*/ 173 h 267"/>
                <a:gd name="T72" fmla="*/ 187 w 187"/>
                <a:gd name="T73" fmla="*/ 120 h 267"/>
                <a:gd name="T74" fmla="*/ 183 w 187"/>
                <a:gd name="T75" fmla="*/ 111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7" h="267">
                  <a:moveTo>
                    <a:pt x="183" y="111"/>
                  </a:moveTo>
                  <a:lnTo>
                    <a:pt x="183" y="111"/>
                  </a:lnTo>
                  <a:cubicBezTo>
                    <a:pt x="180" y="108"/>
                    <a:pt x="177" y="107"/>
                    <a:pt x="173" y="107"/>
                  </a:cubicBezTo>
                  <a:lnTo>
                    <a:pt x="118" y="107"/>
                  </a:lnTo>
                  <a:lnTo>
                    <a:pt x="80" y="107"/>
                  </a:lnTo>
                  <a:lnTo>
                    <a:pt x="80" y="92"/>
                  </a:lnTo>
                  <a:lnTo>
                    <a:pt x="80" y="64"/>
                  </a:lnTo>
                  <a:lnTo>
                    <a:pt x="80" y="13"/>
                  </a:lnTo>
                  <a:cubicBezTo>
                    <a:pt x="80" y="10"/>
                    <a:pt x="79" y="7"/>
                    <a:pt x="76" y="4"/>
                  </a:cubicBezTo>
                  <a:cubicBezTo>
                    <a:pt x="74" y="1"/>
                    <a:pt x="70" y="0"/>
                    <a:pt x="67" y="0"/>
                  </a:cubicBezTo>
                  <a:cubicBezTo>
                    <a:pt x="63" y="0"/>
                    <a:pt x="60" y="1"/>
                    <a:pt x="57" y="4"/>
                  </a:cubicBezTo>
                  <a:cubicBezTo>
                    <a:pt x="55" y="7"/>
                    <a:pt x="53" y="10"/>
                    <a:pt x="53" y="13"/>
                  </a:cubicBezTo>
                  <a:lnTo>
                    <a:pt x="53" y="64"/>
                  </a:lnTo>
                  <a:lnTo>
                    <a:pt x="53" y="92"/>
                  </a:lnTo>
                  <a:lnTo>
                    <a:pt x="53" y="119"/>
                  </a:lnTo>
                  <a:lnTo>
                    <a:pt x="53" y="173"/>
                  </a:lnTo>
                  <a:cubicBezTo>
                    <a:pt x="53" y="177"/>
                    <a:pt x="52" y="180"/>
                    <a:pt x="50" y="183"/>
                  </a:cubicBezTo>
                  <a:cubicBezTo>
                    <a:pt x="47" y="185"/>
                    <a:pt x="44" y="187"/>
                    <a:pt x="40" y="187"/>
                  </a:cubicBezTo>
                  <a:cubicBezTo>
                    <a:pt x="37" y="187"/>
                    <a:pt x="33" y="185"/>
                    <a:pt x="31" y="183"/>
                  </a:cubicBezTo>
                  <a:cubicBezTo>
                    <a:pt x="28" y="180"/>
                    <a:pt x="27" y="177"/>
                    <a:pt x="27" y="173"/>
                  </a:cubicBezTo>
                  <a:lnTo>
                    <a:pt x="27" y="112"/>
                  </a:lnTo>
                  <a:lnTo>
                    <a:pt x="27" y="107"/>
                  </a:lnTo>
                  <a:cubicBezTo>
                    <a:pt x="24" y="107"/>
                    <a:pt x="21" y="107"/>
                    <a:pt x="18" y="108"/>
                  </a:cubicBezTo>
                  <a:cubicBezTo>
                    <a:pt x="18" y="108"/>
                    <a:pt x="17" y="109"/>
                    <a:pt x="16" y="109"/>
                  </a:cubicBezTo>
                  <a:cubicBezTo>
                    <a:pt x="13" y="110"/>
                    <a:pt x="10" y="112"/>
                    <a:pt x="8" y="115"/>
                  </a:cubicBezTo>
                  <a:cubicBezTo>
                    <a:pt x="6" y="117"/>
                    <a:pt x="4" y="120"/>
                    <a:pt x="2" y="123"/>
                  </a:cubicBezTo>
                  <a:cubicBezTo>
                    <a:pt x="1" y="126"/>
                    <a:pt x="0" y="130"/>
                    <a:pt x="0" y="133"/>
                  </a:cubicBezTo>
                  <a:lnTo>
                    <a:pt x="0" y="173"/>
                  </a:lnTo>
                  <a:cubicBezTo>
                    <a:pt x="0" y="186"/>
                    <a:pt x="3" y="198"/>
                    <a:pt x="8" y="210"/>
                  </a:cubicBezTo>
                  <a:cubicBezTo>
                    <a:pt x="12" y="221"/>
                    <a:pt x="19" y="231"/>
                    <a:pt x="28" y="239"/>
                  </a:cubicBezTo>
                  <a:cubicBezTo>
                    <a:pt x="36" y="248"/>
                    <a:pt x="46" y="254"/>
                    <a:pt x="57" y="259"/>
                  </a:cubicBezTo>
                  <a:cubicBezTo>
                    <a:pt x="68" y="264"/>
                    <a:pt x="81" y="267"/>
                    <a:pt x="93" y="267"/>
                  </a:cubicBezTo>
                  <a:cubicBezTo>
                    <a:pt x="106" y="267"/>
                    <a:pt x="119" y="264"/>
                    <a:pt x="130" y="259"/>
                  </a:cubicBezTo>
                  <a:cubicBezTo>
                    <a:pt x="141" y="254"/>
                    <a:pt x="151" y="248"/>
                    <a:pt x="159" y="239"/>
                  </a:cubicBezTo>
                  <a:cubicBezTo>
                    <a:pt x="168" y="231"/>
                    <a:pt x="174" y="221"/>
                    <a:pt x="179" y="210"/>
                  </a:cubicBezTo>
                  <a:cubicBezTo>
                    <a:pt x="184" y="198"/>
                    <a:pt x="187" y="186"/>
                    <a:pt x="187" y="173"/>
                  </a:cubicBezTo>
                  <a:lnTo>
                    <a:pt x="187" y="120"/>
                  </a:lnTo>
                  <a:cubicBezTo>
                    <a:pt x="187" y="116"/>
                    <a:pt x="186" y="113"/>
                    <a:pt x="183" y="111"/>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7" name="Freeform 212">
              <a:extLst>
                <a:ext uri="{FF2B5EF4-FFF2-40B4-BE49-F238E27FC236}">
                  <a16:creationId xmlns:a16="http://schemas.microsoft.com/office/drawing/2014/main" id="{41FC464B-FF15-F62F-0168-2D190B1AB35A}"/>
                </a:ext>
              </a:extLst>
            </p:cNvPr>
            <p:cNvSpPr>
              <a:spLocks/>
            </p:cNvSpPr>
            <p:nvPr/>
          </p:nvSpPr>
          <p:spPr bwMode="auto">
            <a:xfrm>
              <a:off x="2472" y="2749"/>
              <a:ext cx="99" cy="91"/>
            </a:xfrm>
            <a:custGeom>
              <a:avLst/>
              <a:gdLst>
                <a:gd name="T0" fmla="*/ 36 w 160"/>
                <a:gd name="T1" fmla="*/ 146 h 146"/>
                <a:gd name="T2" fmla="*/ 36 w 160"/>
                <a:gd name="T3" fmla="*/ 146 h 146"/>
                <a:gd name="T4" fmla="*/ 40 w 160"/>
                <a:gd name="T5" fmla="*/ 146 h 146"/>
                <a:gd name="T6" fmla="*/ 40 w 160"/>
                <a:gd name="T7" fmla="*/ 113 h 146"/>
                <a:gd name="T8" fmla="*/ 27 w 160"/>
                <a:gd name="T9" fmla="*/ 79 h 146"/>
                <a:gd name="T10" fmla="*/ 80 w 160"/>
                <a:gd name="T11" fmla="*/ 27 h 146"/>
                <a:gd name="T12" fmla="*/ 132 w 160"/>
                <a:gd name="T13" fmla="*/ 79 h 146"/>
                <a:gd name="T14" fmla="*/ 120 w 160"/>
                <a:gd name="T15" fmla="*/ 113 h 146"/>
                <a:gd name="T16" fmla="*/ 120 w 160"/>
                <a:gd name="T17" fmla="*/ 146 h 146"/>
                <a:gd name="T18" fmla="*/ 124 w 160"/>
                <a:gd name="T19" fmla="*/ 146 h 146"/>
                <a:gd name="T20" fmla="*/ 160 w 160"/>
                <a:gd name="T21" fmla="*/ 79 h 146"/>
                <a:gd name="T22" fmla="*/ 80 w 160"/>
                <a:gd name="T23" fmla="*/ 0 h 146"/>
                <a:gd name="T24" fmla="*/ 0 w 160"/>
                <a:gd name="T25" fmla="*/ 79 h 146"/>
                <a:gd name="T26" fmla="*/ 36 w 160"/>
                <a:gd name="T2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 h="146">
                  <a:moveTo>
                    <a:pt x="36" y="146"/>
                  </a:moveTo>
                  <a:lnTo>
                    <a:pt x="36" y="146"/>
                  </a:lnTo>
                  <a:cubicBezTo>
                    <a:pt x="37" y="146"/>
                    <a:pt x="39" y="146"/>
                    <a:pt x="40" y="146"/>
                  </a:cubicBezTo>
                  <a:lnTo>
                    <a:pt x="40" y="113"/>
                  </a:lnTo>
                  <a:cubicBezTo>
                    <a:pt x="32" y="104"/>
                    <a:pt x="27" y="92"/>
                    <a:pt x="27" y="79"/>
                  </a:cubicBezTo>
                  <a:cubicBezTo>
                    <a:pt x="27" y="50"/>
                    <a:pt x="51" y="27"/>
                    <a:pt x="80" y="27"/>
                  </a:cubicBezTo>
                  <a:cubicBezTo>
                    <a:pt x="109" y="27"/>
                    <a:pt x="132" y="50"/>
                    <a:pt x="132" y="79"/>
                  </a:cubicBezTo>
                  <a:cubicBezTo>
                    <a:pt x="132" y="92"/>
                    <a:pt x="128" y="104"/>
                    <a:pt x="120" y="113"/>
                  </a:cubicBezTo>
                  <a:lnTo>
                    <a:pt x="120" y="146"/>
                  </a:lnTo>
                  <a:lnTo>
                    <a:pt x="124" y="146"/>
                  </a:lnTo>
                  <a:cubicBezTo>
                    <a:pt x="145" y="132"/>
                    <a:pt x="160" y="107"/>
                    <a:pt x="160" y="79"/>
                  </a:cubicBezTo>
                  <a:cubicBezTo>
                    <a:pt x="160" y="35"/>
                    <a:pt x="124" y="0"/>
                    <a:pt x="80" y="0"/>
                  </a:cubicBezTo>
                  <a:cubicBezTo>
                    <a:pt x="36" y="0"/>
                    <a:pt x="0" y="35"/>
                    <a:pt x="0" y="79"/>
                  </a:cubicBezTo>
                  <a:cubicBezTo>
                    <a:pt x="0" y="108"/>
                    <a:pt x="14" y="132"/>
                    <a:pt x="36" y="14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sp>
        <p:nvSpPr>
          <p:cNvPr id="10" name="TextBox 9">
            <a:extLst>
              <a:ext uri="{FF2B5EF4-FFF2-40B4-BE49-F238E27FC236}">
                <a16:creationId xmlns:a16="http://schemas.microsoft.com/office/drawing/2014/main" id="{3D118FD2-B272-784F-305D-023D88313A4E}"/>
              </a:ext>
            </a:extLst>
          </p:cNvPr>
          <p:cNvSpPr txBox="1"/>
          <p:nvPr/>
        </p:nvSpPr>
        <p:spPr>
          <a:xfrm>
            <a:off x="4875376" y="2117344"/>
            <a:ext cx="2560320" cy="615553"/>
          </a:xfrm>
          <a:prstGeom prst="rect">
            <a:avLst/>
          </a:prstGeom>
          <a:noFill/>
        </p:spPr>
        <p:txBody>
          <a:bodyPr wrap="square" lIns="0" tIns="0" rIns="0" bIns="0" rtlCol="0">
            <a:spAutoFit/>
          </a:bodyPr>
          <a:lstStyle/>
          <a:p>
            <a:r>
              <a:rPr lang="en-US" sz="2000" b="1">
                <a:solidFill>
                  <a:schemeClr val="accent1"/>
                </a:solidFill>
                <a:latin typeface="+mj-lt"/>
                <a:ea typeface="DengXian" panose="02010600030101010101" pitchFamily="2" charset="-122"/>
                <a:cs typeface="Arial" panose="020B0604020202020204" pitchFamily="34" charset="0"/>
              </a:rPr>
              <a:t>One click </a:t>
            </a:r>
            <a:br>
              <a:rPr lang="en-US" sz="2000" b="1">
                <a:solidFill>
                  <a:schemeClr val="accent1"/>
                </a:solidFill>
                <a:latin typeface="+mj-lt"/>
                <a:ea typeface="DengXian" panose="02010600030101010101" pitchFamily="2" charset="-122"/>
                <a:cs typeface="Arial" panose="020B0604020202020204" pitchFamily="34" charset="0"/>
              </a:rPr>
            </a:br>
            <a:r>
              <a:rPr lang="en-US" sz="2000" b="1">
                <a:solidFill>
                  <a:schemeClr val="accent1"/>
                </a:solidFill>
                <a:latin typeface="+mj-lt"/>
                <a:ea typeface="DengXian" panose="02010600030101010101" pitchFamily="2" charset="-122"/>
                <a:cs typeface="Arial" panose="020B0604020202020204" pitchFamily="34" charset="0"/>
              </a:rPr>
              <a:t>deployment</a:t>
            </a:r>
          </a:p>
        </p:txBody>
      </p:sp>
      <p:sp>
        <p:nvSpPr>
          <p:cNvPr id="11" name="TextBox 10">
            <a:extLst>
              <a:ext uri="{FF2B5EF4-FFF2-40B4-BE49-F238E27FC236}">
                <a16:creationId xmlns:a16="http://schemas.microsoft.com/office/drawing/2014/main" id="{8FAC18F8-5549-0090-A2E8-8380E3B31743}"/>
              </a:ext>
            </a:extLst>
          </p:cNvPr>
          <p:cNvSpPr txBox="1"/>
          <p:nvPr/>
        </p:nvSpPr>
        <p:spPr>
          <a:xfrm>
            <a:off x="4875376" y="2867152"/>
            <a:ext cx="2313433" cy="984885"/>
          </a:xfrm>
          <a:prstGeom prst="rect">
            <a:avLst/>
          </a:prstGeom>
          <a:noFill/>
        </p:spPr>
        <p:txBody>
          <a:bodyPr wrap="square" lIns="0" tIns="0" rIns="0" bIns="0" rtlCol="0">
            <a:spAutoFit/>
          </a:bodyPr>
          <a:lstStyle/>
          <a:p>
            <a:r>
              <a:rPr lang="en-US" sz="1600"/>
              <a:t>Importing a Power Apps Solution deploys content to dedicated environment workspace in Power BI</a:t>
            </a:r>
          </a:p>
        </p:txBody>
      </p:sp>
      <p:cxnSp>
        <p:nvCxnSpPr>
          <p:cNvPr id="29" name="Straight Connector 28">
            <a:extLst>
              <a:ext uri="{FF2B5EF4-FFF2-40B4-BE49-F238E27FC236}">
                <a16:creationId xmlns:a16="http://schemas.microsoft.com/office/drawing/2014/main" id="{ED10395B-360F-88D1-AE7B-E1158684A811}"/>
              </a:ext>
              <a:ext uri="{C183D7F6-B498-43B3-948B-1728B52AA6E4}">
                <adec:decorative xmlns:adec="http://schemas.microsoft.com/office/drawing/2017/decorative" val="1"/>
              </a:ext>
            </a:extLst>
          </p:cNvPr>
          <p:cNvCxnSpPr>
            <a:cxnSpLocks/>
          </p:cNvCxnSpPr>
          <p:nvPr/>
        </p:nvCxnSpPr>
        <p:spPr>
          <a:xfrm>
            <a:off x="8026399" y="1509486"/>
            <a:ext cx="0" cy="2278743"/>
          </a:xfrm>
          <a:prstGeom prst="line">
            <a:avLst/>
          </a:prstGeom>
          <a:ln>
            <a:solidFill>
              <a:schemeClr val="bg1">
                <a:lumMod val="75000"/>
                <a:lumOff val="2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Freeform 1054" descr="gear icon">
            <a:extLst>
              <a:ext uri="{FF2B5EF4-FFF2-40B4-BE49-F238E27FC236}">
                <a16:creationId xmlns:a16="http://schemas.microsoft.com/office/drawing/2014/main" id="{E9BD88AB-DA0E-0919-32FA-F269CCE458E7}"/>
              </a:ext>
            </a:extLst>
          </p:cNvPr>
          <p:cNvSpPr>
            <a:spLocks noEditPoints="1"/>
          </p:cNvSpPr>
          <p:nvPr/>
        </p:nvSpPr>
        <p:spPr bwMode="auto">
          <a:xfrm>
            <a:off x="8977130" y="1549400"/>
            <a:ext cx="567944" cy="567944"/>
          </a:xfrm>
          <a:custGeom>
            <a:avLst/>
            <a:gdLst>
              <a:gd name="T0" fmla="*/ 73 w 80"/>
              <a:gd name="T1" fmla="*/ 46 h 80"/>
              <a:gd name="T2" fmla="*/ 73 w 80"/>
              <a:gd name="T3" fmla="*/ 33 h 80"/>
              <a:gd name="T4" fmla="*/ 80 w 80"/>
              <a:gd name="T5" fmla="*/ 28 h 80"/>
              <a:gd name="T6" fmla="*/ 77 w 80"/>
              <a:gd name="T7" fmla="*/ 20 h 80"/>
              <a:gd name="T8" fmla="*/ 68 w 80"/>
              <a:gd name="T9" fmla="*/ 21 h 80"/>
              <a:gd name="T10" fmla="*/ 59 w 80"/>
              <a:gd name="T11" fmla="*/ 12 h 80"/>
              <a:gd name="T12" fmla="*/ 60 w 80"/>
              <a:gd name="T13" fmla="*/ 3 h 80"/>
              <a:gd name="T14" fmla="*/ 52 w 80"/>
              <a:gd name="T15" fmla="*/ 0 h 80"/>
              <a:gd name="T16" fmla="*/ 47 w 80"/>
              <a:gd name="T17" fmla="*/ 7 h 80"/>
              <a:gd name="T18" fmla="*/ 33 w 80"/>
              <a:gd name="T19" fmla="*/ 7 h 80"/>
              <a:gd name="T20" fmla="*/ 28 w 80"/>
              <a:gd name="T21" fmla="*/ 0 h 80"/>
              <a:gd name="T22" fmla="*/ 20 w 80"/>
              <a:gd name="T23" fmla="*/ 3 h 80"/>
              <a:gd name="T24" fmla="*/ 22 w 80"/>
              <a:gd name="T25" fmla="*/ 12 h 80"/>
              <a:gd name="T26" fmla="*/ 12 w 80"/>
              <a:gd name="T27" fmla="*/ 21 h 80"/>
              <a:gd name="T28" fmla="*/ 3 w 80"/>
              <a:gd name="T29" fmla="*/ 20 h 80"/>
              <a:gd name="T30" fmla="*/ 0 w 80"/>
              <a:gd name="T31" fmla="*/ 28 h 80"/>
              <a:gd name="T32" fmla="*/ 7 w 80"/>
              <a:gd name="T33" fmla="*/ 33 h 80"/>
              <a:gd name="T34" fmla="*/ 7 w 80"/>
              <a:gd name="T35" fmla="*/ 47 h 80"/>
              <a:gd name="T36" fmla="*/ 0 w 80"/>
              <a:gd name="T37" fmla="*/ 52 h 80"/>
              <a:gd name="T38" fmla="*/ 3 w 80"/>
              <a:gd name="T39" fmla="*/ 60 h 80"/>
              <a:gd name="T40" fmla="*/ 12 w 80"/>
              <a:gd name="T41" fmla="*/ 58 h 80"/>
              <a:gd name="T42" fmla="*/ 22 w 80"/>
              <a:gd name="T43" fmla="*/ 68 h 80"/>
              <a:gd name="T44" fmla="*/ 20 w 80"/>
              <a:gd name="T45" fmla="*/ 77 h 80"/>
              <a:gd name="T46" fmla="*/ 28 w 80"/>
              <a:gd name="T47" fmla="*/ 80 h 80"/>
              <a:gd name="T48" fmla="*/ 34 w 80"/>
              <a:gd name="T49" fmla="*/ 73 h 80"/>
              <a:gd name="T50" fmla="*/ 47 w 80"/>
              <a:gd name="T51" fmla="*/ 73 h 80"/>
              <a:gd name="T52" fmla="*/ 52 w 80"/>
              <a:gd name="T53" fmla="*/ 80 h 80"/>
              <a:gd name="T54" fmla="*/ 60 w 80"/>
              <a:gd name="T55" fmla="*/ 77 h 80"/>
              <a:gd name="T56" fmla="*/ 59 w 80"/>
              <a:gd name="T57" fmla="*/ 68 h 80"/>
              <a:gd name="T58" fmla="*/ 68 w 80"/>
              <a:gd name="T59" fmla="*/ 58 h 80"/>
              <a:gd name="T60" fmla="*/ 77 w 80"/>
              <a:gd name="T61" fmla="*/ 60 h 80"/>
              <a:gd name="T62" fmla="*/ 80 w 80"/>
              <a:gd name="T63" fmla="*/ 52 h 80"/>
              <a:gd name="T64" fmla="*/ 73 w 80"/>
              <a:gd name="T65" fmla="*/ 46 h 80"/>
              <a:gd name="T66" fmla="*/ 32 w 80"/>
              <a:gd name="T67" fmla="*/ 59 h 80"/>
              <a:gd name="T68" fmla="*/ 21 w 80"/>
              <a:gd name="T69" fmla="*/ 32 h 80"/>
              <a:gd name="T70" fmla="*/ 48 w 80"/>
              <a:gd name="T71" fmla="*/ 21 h 80"/>
              <a:gd name="T72" fmla="*/ 59 w 80"/>
              <a:gd name="T73" fmla="*/ 48 h 80"/>
              <a:gd name="T74" fmla="*/ 32 w 80"/>
              <a:gd name="T75" fmla="*/ 5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 h="80">
                <a:moveTo>
                  <a:pt x="73" y="46"/>
                </a:moveTo>
                <a:cubicBezTo>
                  <a:pt x="74" y="42"/>
                  <a:pt x="74" y="37"/>
                  <a:pt x="73" y="33"/>
                </a:cubicBezTo>
                <a:cubicBezTo>
                  <a:pt x="80" y="28"/>
                  <a:pt x="80" y="28"/>
                  <a:pt x="80" y="28"/>
                </a:cubicBezTo>
                <a:cubicBezTo>
                  <a:pt x="77" y="20"/>
                  <a:pt x="77" y="20"/>
                  <a:pt x="77" y="20"/>
                </a:cubicBezTo>
                <a:cubicBezTo>
                  <a:pt x="68" y="21"/>
                  <a:pt x="68" y="21"/>
                  <a:pt x="68" y="21"/>
                </a:cubicBezTo>
                <a:cubicBezTo>
                  <a:pt x="66" y="18"/>
                  <a:pt x="62" y="14"/>
                  <a:pt x="59" y="12"/>
                </a:cubicBezTo>
                <a:cubicBezTo>
                  <a:pt x="60" y="3"/>
                  <a:pt x="60" y="3"/>
                  <a:pt x="60" y="3"/>
                </a:cubicBezTo>
                <a:cubicBezTo>
                  <a:pt x="52" y="0"/>
                  <a:pt x="52" y="0"/>
                  <a:pt x="52" y="0"/>
                </a:cubicBezTo>
                <a:cubicBezTo>
                  <a:pt x="47" y="7"/>
                  <a:pt x="47" y="7"/>
                  <a:pt x="47" y="7"/>
                </a:cubicBezTo>
                <a:cubicBezTo>
                  <a:pt x="42" y="6"/>
                  <a:pt x="38" y="6"/>
                  <a:pt x="33" y="7"/>
                </a:cubicBezTo>
                <a:cubicBezTo>
                  <a:pt x="28" y="0"/>
                  <a:pt x="28" y="0"/>
                  <a:pt x="28" y="0"/>
                </a:cubicBezTo>
                <a:cubicBezTo>
                  <a:pt x="20" y="3"/>
                  <a:pt x="20" y="3"/>
                  <a:pt x="20" y="3"/>
                </a:cubicBezTo>
                <a:cubicBezTo>
                  <a:pt x="22" y="12"/>
                  <a:pt x="22" y="12"/>
                  <a:pt x="22" y="12"/>
                </a:cubicBezTo>
                <a:cubicBezTo>
                  <a:pt x="18" y="14"/>
                  <a:pt x="15" y="18"/>
                  <a:pt x="12" y="21"/>
                </a:cubicBezTo>
                <a:cubicBezTo>
                  <a:pt x="3" y="20"/>
                  <a:pt x="3" y="20"/>
                  <a:pt x="3" y="20"/>
                </a:cubicBezTo>
                <a:cubicBezTo>
                  <a:pt x="0" y="28"/>
                  <a:pt x="0" y="28"/>
                  <a:pt x="0" y="28"/>
                </a:cubicBezTo>
                <a:cubicBezTo>
                  <a:pt x="7" y="33"/>
                  <a:pt x="7" y="33"/>
                  <a:pt x="7" y="33"/>
                </a:cubicBezTo>
                <a:cubicBezTo>
                  <a:pt x="7" y="38"/>
                  <a:pt x="7" y="42"/>
                  <a:pt x="7" y="47"/>
                </a:cubicBezTo>
                <a:cubicBezTo>
                  <a:pt x="0" y="52"/>
                  <a:pt x="0" y="52"/>
                  <a:pt x="0" y="52"/>
                </a:cubicBezTo>
                <a:cubicBezTo>
                  <a:pt x="3" y="60"/>
                  <a:pt x="3" y="60"/>
                  <a:pt x="3" y="60"/>
                </a:cubicBezTo>
                <a:cubicBezTo>
                  <a:pt x="12" y="58"/>
                  <a:pt x="12" y="58"/>
                  <a:pt x="12" y="58"/>
                </a:cubicBezTo>
                <a:cubicBezTo>
                  <a:pt x="15" y="62"/>
                  <a:pt x="18" y="65"/>
                  <a:pt x="22" y="68"/>
                </a:cubicBezTo>
                <a:cubicBezTo>
                  <a:pt x="20" y="77"/>
                  <a:pt x="20" y="77"/>
                  <a:pt x="20" y="77"/>
                </a:cubicBezTo>
                <a:cubicBezTo>
                  <a:pt x="28" y="80"/>
                  <a:pt x="28" y="80"/>
                  <a:pt x="28" y="80"/>
                </a:cubicBezTo>
                <a:cubicBezTo>
                  <a:pt x="34" y="73"/>
                  <a:pt x="34" y="73"/>
                  <a:pt x="34" y="73"/>
                </a:cubicBezTo>
                <a:cubicBezTo>
                  <a:pt x="38" y="73"/>
                  <a:pt x="43" y="73"/>
                  <a:pt x="47" y="73"/>
                </a:cubicBezTo>
                <a:cubicBezTo>
                  <a:pt x="52" y="80"/>
                  <a:pt x="52" y="80"/>
                  <a:pt x="52" y="80"/>
                </a:cubicBezTo>
                <a:cubicBezTo>
                  <a:pt x="60" y="77"/>
                  <a:pt x="60" y="77"/>
                  <a:pt x="60" y="77"/>
                </a:cubicBezTo>
                <a:cubicBezTo>
                  <a:pt x="59" y="68"/>
                  <a:pt x="59" y="68"/>
                  <a:pt x="59" y="68"/>
                </a:cubicBezTo>
                <a:cubicBezTo>
                  <a:pt x="62" y="65"/>
                  <a:pt x="66" y="62"/>
                  <a:pt x="68" y="58"/>
                </a:cubicBezTo>
                <a:cubicBezTo>
                  <a:pt x="77" y="60"/>
                  <a:pt x="77" y="60"/>
                  <a:pt x="77" y="60"/>
                </a:cubicBezTo>
                <a:cubicBezTo>
                  <a:pt x="80" y="52"/>
                  <a:pt x="80" y="52"/>
                  <a:pt x="80" y="52"/>
                </a:cubicBezTo>
                <a:lnTo>
                  <a:pt x="73" y="46"/>
                </a:lnTo>
                <a:close/>
                <a:moveTo>
                  <a:pt x="32" y="59"/>
                </a:moveTo>
                <a:cubicBezTo>
                  <a:pt x="22" y="55"/>
                  <a:pt x="16" y="43"/>
                  <a:pt x="21" y="32"/>
                </a:cubicBezTo>
                <a:cubicBezTo>
                  <a:pt x="25" y="21"/>
                  <a:pt x="37" y="16"/>
                  <a:pt x="48" y="21"/>
                </a:cubicBezTo>
                <a:cubicBezTo>
                  <a:pt x="59" y="25"/>
                  <a:pt x="64" y="37"/>
                  <a:pt x="59" y="48"/>
                </a:cubicBezTo>
                <a:cubicBezTo>
                  <a:pt x="55" y="58"/>
                  <a:pt x="43" y="64"/>
                  <a:pt x="32" y="5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25" name="Rectangle 24">
            <a:extLst>
              <a:ext uri="{FF2B5EF4-FFF2-40B4-BE49-F238E27FC236}">
                <a16:creationId xmlns:a16="http://schemas.microsoft.com/office/drawing/2014/main" id="{B6C9B0C4-74AB-69FF-71AC-4B583854B8C1}"/>
              </a:ext>
              <a:ext uri="{C183D7F6-B498-43B3-948B-1728B52AA6E4}">
                <adec:decorative xmlns:adec="http://schemas.microsoft.com/office/drawing/2017/decorative" val="1"/>
              </a:ext>
            </a:extLst>
          </p:cNvPr>
          <p:cNvSpPr/>
          <p:nvPr/>
        </p:nvSpPr>
        <p:spPr bwMode="auto">
          <a:xfrm>
            <a:off x="0" y="4267200"/>
            <a:ext cx="12192000" cy="2590800"/>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020F0E87-20CE-1A6C-10E5-C1A3010F7146}"/>
              </a:ext>
            </a:extLst>
          </p:cNvPr>
          <p:cNvSpPr txBox="1"/>
          <p:nvPr/>
        </p:nvSpPr>
        <p:spPr>
          <a:xfrm>
            <a:off x="8977129" y="2425120"/>
            <a:ext cx="2560320" cy="307777"/>
          </a:xfrm>
          <a:prstGeom prst="rect">
            <a:avLst/>
          </a:prstGeom>
          <a:noFill/>
        </p:spPr>
        <p:txBody>
          <a:bodyPr wrap="square" lIns="0" tIns="0" rIns="0" bIns="0" rtlCol="0">
            <a:spAutoFit/>
          </a:bodyPr>
          <a:lstStyle/>
          <a:p>
            <a:r>
              <a:rPr lang="en-US" sz="2000" b="1">
                <a:solidFill>
                  <a:schemeClr val="accent1"/>
                </a:solidFill>
                <a:latin typeface="+mj-lt"/>
                <a:ea typeface="DengXian" panose="02010600030101010101" pitchFamily="2" charset="-122"/>
                <a:cs typeface="Arial" panose="020B0604020202020204" pitchFamily="34" charset="0"/>
              </a:rPr>
              <a:t>Customization</a:t>
            </a:r>
          </a:p>
        </p:txBody>
      </p:sp>
      <p:sp>
        <p:nvSpPr>
          <p:cNvPr id="13" name="TextBox 12">
            <a:extLst>
              <a:ext uri="{FF2B5EF4-FFF2-40B4-BE49-F238E27FC236}">
                <a16:creationId xmlns:a16="http://schemas.microsoft.com/office/drawing/2014/main" id="{064B1EEA-3D59-AFEE-1748-8CCDD63207BE}"/>
              </a:ext>
            </a:extLst>
          </p:cNvPr>
          <p:cNvSpPr txBox="1"/>
          <p:nvPr/>
        </p:nvSpPr>
        <p:spPr>
          <a:xfrm>
            <a:off x="8977129" y="2867152"/>
            <a:ext cx="2560320" cy="984885"/>
          </a:xfrm>
          <a:prstGeom prst="rect">
            <a:avLst/>
          </a:prstGeom>
          <a:noFill/>
        </p:spPr>
        <p:txBody>
          <a:bodyPr wrap="square" lIns="0" tIns="0" rIns="0" bIns="0" rtlCol="0">
            <a:spAutoFit/>
          </a:bodyPr>
          <a:lstStyle/>
          <a:p>
            <a:r>
              <a:rPr lang="en-US" sz="1600"/>
              <a:t>Customize Power BI </a:t>
            </a:r>
            <a:br>
              <a:rPr lang="en-US" sz="1600"/>
            </a:br>
            <a:r>
              <a:rPr lang="en-US" sz="1600"/>
              <a:t>content with ease to fit the organization/department analytics needs</a:t>
            </a:r>
          </a:p>
        </p:txBody>
      </p:sp>
      <p:pic>
        <p:nvPicPr>
          <p:cNvPr id="24" name="Picture 5" descr="screenshot">
            <a:extLst>
              <a:ext uri="{FF2B5EF4-FFF2-40B4-BE49-F238E27FC236}">
                <a16:creationId xmlns:a16="http://schemas.microsoft.com/office/drawing/2014/main" id="{2A8867B5-C5E6-9297-88BE-3CBA155882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391759" y="4699000"/>
            <a:ext cx="5408482" cy="1727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86717733"/>
      </p:ext>
    </p:extLst>
  </p:cSld>
  <p:clrMapOvr>
    <a:masterClrMapping/>
  </p:clrMapOvr>
  <p:transition advTm="10586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100"/>
                                  </p:stCondLst>
                                  <p:childTnLst>
                                    <p:animMotion origin="layout" path="M 3.54167E-6 -3.7037E-6 L 3.54167E-6 -0.03634 " pathEditMode="relative" rAng="0" ptsTypes="AA">
                                      <p:cBhvr>
                                        <p:cTn id="9" dur="500" spd="-100000" fill="hold"/>
                                        <p:tgtEl>
                                          <p:spTgt spid="5"/>
                                        </p:tgtEl>
                                        <p:attrNameLst>
                                          <p:attrName>ppt_x</p:attrName>
                                          <p:attrName>ppt_y</p:attrName>
                                        </p:attrNameLst>
                                      </p:cBhvr>
                                      <p:rCtr x="0" y="-182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6.25E-7 -2.59259E-6 L 6.25E-7 0.0331 " pathEditMode="relative" rAng="0" ptsTypes="AA">
                                      <p:cBhvr>
                                        <p:cTn id="14" dur="500" spd="-100000" fill="hold"/>
                                        <p:tgtEl>
                                          <p:spTgt spid="3"/>
                                        </p:tgtEl>
                                        <p:attrNameLst>
                                          <p:attrName>ppt_x</p:attrName>
                                          <p:attrName>ppt_y</p:attrName>
                                        </p:attrNameLst>
                                      </p:cBhvr>
                                      <p:rCtr x="0" y="1644"/>
                                    </p:animMotion>
                                  </p:childTnLst>
                                </p:cTn>
                              </p:par>
                              <p:par>
                                <p:cTn id="15" presetID="10" presetClass="entr" presetSubtype="0" fill="hold" grpId="0" nodeType="withEffect">
                                  <p:stCondLst>
                                    <p:cond delay="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100"/>
                                  </p:stCondLst>
                                  <p:childTnLst>
                                    <p:animMotion origin="layout" path="M 6.25E-7 -2.59259E-6 L 6.25E-7 0.0331 " pathEditMode="relative" rAng="0" ptsTypes="AA">
                                      <p:cBhvr>
                                        <p:cTn id="19" dur="500" spd="-100000" fill="hold"/>
                                        <p:tgtEl>
                                          <p:spTgt spid="4"/>
                                        </p:tgtEl>
                                        <p:attrNameLst>
                                          <p:attrName>ppt_x</p:attrName>
                                          <p:attrName>ppt_y</p:attrName>
                                        </p:attrNameLst>
                                      </p:cBhvr>
                                      <p:rCtr x="0" y="1644"/>
                                    </p:animMotion>
                                  </p:childTnLst>
                                </p:cTn>
                              </p:par>
                              <p:par>
                                <p:cTn id="20" presetID="10" presetClass="entr" presetSubtype="0" fill="hold"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100"/>
                                  </p:stCondLst>
                                  <p:childTnLst>
                                    <p:animMotion origin="layout" path="M 3.54167E-6 -3.7037E-6 L 3.54167E-6 -0.03634 " pathEditMode="relative" rAng="0" ptsTypes="AA">
                                      <p:cBhvr>
                                        <p:cTn id="24" dur="500" spd="-100000" fill="hold"/>
                                        <p:tgtEl>
                                          <p:spTgt spid="14"/>
                                        </p:tgtEl>
                                        <p:attrNameLst>
                                          <p:attrName>ppt_x</p:attrName>
                                          <p:attrName>ppt_y</p:attrName>
                                        </p:attrNameLst>
                                      </p:cBhvr>
                                      <p:rCtr x="0" y="-1829"/>
                                    </p:animMotion>
                                  </p:childTnLst>
                                </p:cTn>
                              </p:par>
                              <p:par>
                                <p:cTn id="25" presetID="10" presetClass="entr" presetSubtype="0" fill="hold" grpId="0" nodeType="withEffect">
                                  <p:stCondLst>
                                    <p:cond delay="1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42" presetClass="path" presetSubtype="0" decel="100000" fill="hold" grpId="1" nodeType="withEffect">
                                  <p:stCondLst>
                                    <p:cond delay="100"/>
                                  </p:stCondLst>
                                  <p:childTnLst>
                                    <p:animMotion origin="layout" path="M 3.54167E-6 -3.7037E-6 L 3.54167E-6 -0.03634 " pathEditMode="relative" rAng="0" ptsTypes="AA">
                                      <p:cBhvr>
                                        <p:cTn id="29" dur="500" spd="-100000" fill="hold"/>
                                        <p:tgtEl>
                                          <p:spTgt spid="23"/>
                                        </p:tgtEl>
                                        <p:attrNameLst>
                                          <p:attrName>ppt_x</p:attrName>
                                          <p:attrName>ppt_y</p:attrName>
                                        </p:attrNameLst>
                                      </p:cBhvr>
                                      <p:rCtr x="0" y="-1829"/>
                                    </p:animMotion>
                                  </p:childTnLst>
                                </p:cTn>
                              </p:par>
                              <p:par>
                                <p:cTn id="30" presetID="10" presetClass="entr" presetSubtype="0" fill="hold" grpId="0" nodeType="withEffect">
                                  <p:stCondLst>
                                    <p:cond delay="1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decel="100000" fill="hold" grpId="1" nodeType="withEffect">
                                  <p:stCondLst>
                                    <p:cond delay="100"/>
                                  </p:stCondLst>
                                  <p:childTnLst>
                                    <p:animMotion origin="layout" path="M 6.25E-7 -2.59259E-6 L 6.25E-7 0.0331 " pathEditMode="relative" rAng="0" ptsTypes="AA">
                                      <p:cBhvr>
                                        <p:cTn id="34" dur="500" spd="-100000" fill="hold"/>
                                        <p:tgtEl>
                                          <p:spTgt spid="10"/>
                                        </p:tgtEl>
                                        <p:attrNameLst>
                                          <p:attrName>ppt_x</p:attrName>
                                          <p:attrName>ppt_y</p:attrName>
                                        </p:attrNameLst>
                                      </p:cBhvr>
                                      <p:rCtr x="0" y="1644"/>
                                    </p:animMotion>
                                  </p:childTnLst>
                                </p:cTn>
                              </p:par>
                              <p:par>
                                <p:cTn id="35" presetID="10" presetClass="entr" presetSubtype="0" fill="hold" grpId="0" nodeType="withEffect">
                                  <p:stCondLst>
                                    <p:cond delay="1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100"/>
                                  </p:stCondLst>
                                  <p:childTnLst>
                                    <p:animMotion origin="layout" path="M 6.25E-7 -2.59259E-6 L 6.25E-7 0.0331 " pathEditMode="relative" rAng="0" ptsTypes="AA">
                                      <p:cBhvr>
                                        <p:cTn id="39" dur="500" spd="-100000" fill="hold"/>
                                        <p:tgtEl>
                                          <p:spTgt spid="12"/>
                                        </p:tgtEl>
                                        <p:attrNameLst>
                                          <p:attrName>ppt_x</p:attrName>
                                          <p:attrName>ppt_y</p:attrName>
                                        </p:attrNameLst>
                                      </p:cBhvr>
                                      <p:rCtr x="0" y="1644"/>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6.25E-7 -2.59259E-6 L 6.25E-7 0.0331 " pathEditMode="relative" rAng="0" ptsTypes="AA">
                                      <p:cBhvr>
                                        <p:cTn id="44" dur="500" spd="-100000" fill="hold"/>
                                        <p:tgtEl>
                                          <p:spTgt spid="11"/>
                                        </p:tgtEl>
                                        <p:attrNameLst>
                                          <p:attrName>ppt_x</p:attrName>
                                          <p:attrName>ppt_y</p:attrName>
                                        </p:attrNameLst>
                                      </p:cBhvr>
                                      <p:rCtr x="0" y="1644"/>
                                    </p:animMotion>
                                  </p:childTnLst>
                                </p:cTn>
                              </p:par>
                              <p:par>
                                <p:cTn id="45" presetID="22" presetClass="entr" presetSubtype="4"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down)">
                                      <p:cBhvr>
                                        <p:cTn id="47" dur="500"/>
                                        <p:tgtEl>
                                          <p:spTgt spid="26"/>
                                        </p:tgtEl>
                                      </p:cBhvr>
                                    </p:animEffect>
                                  </p:childTnLst>
                                </p:cTn>
                              </p:par>
                              <p:par>
                                <p:cTn id="48" presetID="22" presetClass="entr" presetSubtype="4"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wipe(down)">
                                      <p:cBhvr>
                                        <p:cTn id="50" dur="500"/>
                                        <p:tgtEl>
                                          <p:spTgt spid="29"/>
                                        </p:tgtEl>
                                      </p:cBhvr>
                                    </p:animEffect>
                                  </p:childTnLst>
                                </p:cTn>
                              </p:par>
                              <p:par>
                                <p:cTn id="51" presetID="10" presetClass="entr" presetSubtype="0" fill="hold" grpId="0" nodeType="withEffect">
                                  <p:stCondLst>
                                    <p:cond delay="10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42" presetClass="path" presetSubtype="0" decel="100000" fill="hold" grpId="1" nodeType="withEffect">
                                  <p:stCondLst>
                                    <p:cond delay="100"/>
                                  </p:stCondLst>
                                  <p:childTnLst>
                                    <p:animMotion origin="layout" path="M 6.25E-7 -2.59259E-6 L 6.25E-7 0.0331 " pathEditMode="relative" rAng="0" ptsTypes="AA">
                                      <p:cBhvr>
                                        <p:cTn id="55" dur="500" spd="-100000" fill="hold"/>
                                        <p:tgtEl>
                                          <p:spTgt spid="13"/>
                                        </p:tgtEl>
                                        <p:attrNameLst>
                                          <p:attrName>ppt_x</p:attrName>
                                          <p:attrName>ppt_y</p:attrName>
                                        </p:attrNameLst>
                                      </p:cBhvr>
                                      <p:rCtr x="0" y="1644"/>
                                    </p:animMotion>
                                  </p:childTnLst>
                                </p:cTn>
                              </p:par>
                            </p:childTnLst>
                          </p:cTn>
                        </p:par>
                        <p:par>
                          <p:cTn id="56" fill="hold">
                            <p:stCondLst>
                              <p:cond delay="600"/>
                            </p:stCondLst>
                            <p:childTnLst>
                              <p:par>
                                <p:cTn id="57" presetID="2" presetClass="entr" presetSubtype="4" decel="10000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additive="base">
                                        <p:cTn id="59" dur="500" fill="hold"/>
                                        <p:tgtEl>
                                          <p:spTgt spid="25"/>
                                        </p:tgtEl>
                                        <p:attrNameLst>
                                          <p:attrName>ppt_x</p:attrName>
                                        </p:attrNameLst>
                                      </p:cBhvr>
                                      <p:tavLst>
                                        <p:tav tm="0">
                                          <p:val>
                                            <p:strVal val="#ppt_x"/>
                                          </p:val>
                                        </p:tav>
                                        <p:tav tm="100000">
                                          <p:val>
                                            <p:strVal val="#ppt_x"/>
                                          </p:val>
                                        </p:tav>
                                      </p:tavLst>
                                    </p:anim>
                                    <p:anim calcmode="lin" valueType="num">
                                      <p:cBhvr additive="base">
                                        <p:cTn id="60" dur="500" fill="hold"/>
                                        <p:tgtEl>
                                          <p:spTgt spid="25"/>
                                        </p:tgtEl>
                                        <p:attrNameLst>
                                          <p:attrName>ppt_y</p:attrName>
                                        </p:attrNameLst>
                                      </p:cBhvr>
                                      <p:tavLst>
                                        <p:tav tm="0">
                                          <p:val>
                                            <p:strVal val="1+#ppt_h/2"/>
                                          </p:val>
                                        </p:tav>
                                        <p:tav tm="100000">
                                          <p:val>
                                            <p:strVal val="#ppt_y"/>
                                          </p:val>
                                        </p:tav>
                                      </p:tavLst>
                                    </p:anim>
                                  </p:childTnLst>
                                </p:cTn>
                              </p:par>
                            </p:childTnLst>
                          </p:cTn>
                        </p:par>
                        <p:par>
                          <p:cTn id="61" fill="hold">
                            <p:stCondLst>
                              <p:cond delay="1100"/>
                            </p:stCondLst>
                            <p:childTnLst>
                              <p:par>
                                <p:cTn id="62" presetID="10" presetClass="entr" presetSubtype="0" fill="hold"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0" grpId="0"/>
      <p:bldP spid="10" grpId="1"/>
      <p:bldP spid="11" grpId="0"/>
      <p:bldP spid="11" grpId="1"/>
      <p:bldP spid="23" grpId="0" animBg="1"/>
      <p:bldP spid="23" grpId="1" animBg="1"/>
      <p:bldP spid="25" grpId="0" animBg="1"/>
      <p:bldP spid="12" grpId="0"/>
      <p:bldP spid="12" grpId="1"/>
      <p:bldP spid="13" grpId="0"/>
      <p:bldP spid="1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B8E5A-DB3C-B99D-5F63-005483C17AAA}"/>
              </a:ext>
            </a:extLst>
          </p:cNvPr>
          <p:cNvSpPr>
            <a:spLocks noGrp="1"/>
          </p:cNvSpPr>
          <p:nvPr>
            <p:ph type="title"/>
          </p:nvPr>
        </p:nvSpPr>
        <p:spPr/>
        <p:txBody>
          <a:bodyPr/>
          <a:lstStyle/>
          <a:p>
            <a:r>
              <a:rPr lang="en-US"/>
              <a:t>Power BI solution aware component control on a form</a:t>
            </a:r>
          </a:p>
        </p:txBody>
      </p:sp>
      <p:sp>
        <p:nvSpPr>
          <p:cNvPr id="3" name="TextBox 2">
            <a:extLst>
              <a:ext uri="{FF2B5EF4-FFF2-40B4-BE49-F238E27FC236}">
                <a16:creationId xmlns:a16="http://schemas.microsoft.com/office/drawing/2014/main" id="{5CA8846B-ED94-6597-0C47-DE827D0A198B}"/>
              </a:ext>
            </a:extLst>
          </p:cNvPr>
          <p:cNvSpPr txBox="1"/>
          <p:nvPr/>
        </p:nvSpPr>
        <p:spPr>
          <a:xfrm>
            <a:off x="588263" y="1509486"/>
            <a:ext cx="3998251" cy="4154984"/>
          </a:xfrm>
          <a:prstGeom prst="rect">
            <a:avLst/>
          </a:prstGeom>
          <a:noFill/>
        </p:spPr>
        <p:txBody>
          <a:bodyPr wrap="square" lIns="0" tIns="0" rIns="0" bIns="0" rtlCol="0">
            <a:spAutoFit/>
          </a:bodyPr>
          <a:lstStyle/>
          <a:p>
            <a:pPr>
              <a:spcAft>
                <a:spcPts val="1500"/>
              </a:spcAft>
              <a:buClr>
                <a:schemeClr val="accent1"/>
              </a:buClr>
            </a:pPr>
            <a:r>
              <a:rPr lang="en-US" sz="2000">
                <a:ea typeface="Calibri" panose="020F0502020204030204" pitchFamily="34" charset="0"/>
                <a:cs typeface="Times New Roman"/>
              </a:rPr>
              <a:t>After adding the report to your </a:t>
            </a:r>
            <a:br>
              <a:rPr lang="en-US" sz="2000">
                <a:ea typeface="Calibri" panose="020F0502020204030204" pitchFamily="34" charset="0"/>
                <a:cs typeface="Times New Roman"/>
              </a:rPr>
            </a:br>
            <a:r>
              <a:rPr lang="en-US" sz="2000">
                <a:ea typeface="Calibri" panose="020F0502020204030204" pitchFamily="34" charset="0"/>
                <a:cs typeface="Times New Roman"/>
              </a:rPr>
              <a:t>solution (previous slide)</a:t>
            </a:r>
          </a:p>
          <a:p>
            <a:pPr marL="342900" indent="-342900">
              <a:spcAft>
                <a:spcPts val="1500"/>
              </a:spcAft>
              <a:buClr>
                <a:schemeClr val="accent1"/>
              </a:buClr>
              <a:buFont typeface="+mj-lt"/>
              <a:buAutoNum type="arabicPeriod"/>
            </a:pPr>
            <a:r>
              <a:rPr lang="en-US" sz="2000">
                <a:ea typeface="Calibri" panose="020F0502020204030204" pitchFamily="34" charset="0"/>
                <a:cs typeface="Times New Roman"/>
              </a:rPr>
              <a:t>Embedding in form is possible after adding Power BI report </a:t>
            </a:r>
            <a:br>
              <a:rPr lang="en-US" sz="2000">
                <a:ea typeface="Calibri" panose="020F0502020204030204" pitchFamily="34" charset="0"/>
                <a:cs typeface="Times New Roman"/>
              </a:rPr>
            </a:br>
            <a:r>
              <a:rPr lang="en-US" sz="2000">
                <a:ea typeface="Calibri" panose="020F0502020204030204" pitchFamily="34" charset="0"/>
                <a:cs typeface="Times New Roman"/>
              </a:rPr>
              <a:t>to </a:t>
            </a:r>
            <a:r>
              <a:rPr lang="en-US" sz="2000" err="1">
                <a:ea typeface="Calibri" panose="020F0502020204030204" pitchFamily="34" charset="0"/>
                <a:cs typeface="Times New Roman"/>
              </a:rPr>
              <a:t>Dataverse</a:t>
            </a:r>
            <a:endParaRPr lang="en-US" sz="2000">
              <a:ea typeface="Calibri" panose="020F0502020204030204" pitchFamily="34" charset="0"/>
              <a:cs typeface="Times New Roman"/>
            </a:endParaRPr>
          </a:p>
          <a:p>
            <a:pPr marL="342900" indent="-342900">
              <a:spcAft>
                <a:spcPts val="1500"/>
              </a:spcAft>
              <a:buClr>
                <a:schemeClr val="accent1"/>
              </a:buClr>
              <a:buFont typeface="+mj-lt"/>
              <a:buAutoNum type="arabicPeriod"/>
            </a:pPr>
            <a:r>
              <a:rPr lang="en-US" sz="2000">
                <a:ea typeface="Calibri" panose="020F0502020204030204" pitchFamily="34" charset="0"/>
                <a:cs typeface="Times New Roman"/>
              </a:rPr>
              <a:t>Add the PCF control </a:t>
            </a:r>
            <a:br>
              <a:rPr lang="en-US" sz="2000">
                <a:ea typeface="Calibri" panose="020F0502020204030204" pitchFamily="34" charset="0"/>
                <a:cs typeface="Times New Roman"/>
              </a:rPr>
            </a:br>
            <a:r>
              <a:rPr lang="en-US" sz="2000">
                <a:ea typeface="Calibri" panose="020F0502020204030204" pitchFamily="34" charset="0"/>
                <a:cs typeface="Times New Roman"/>
              </a:rPr>
              <a:t>to your form</a:t>
            </a:r>
          </a:p>
          <a:p>
            <a:pPr marL="342900" indent="-342900">
              <a:spcAft>
                <a:spcPts val="1500"/>
              </a:spcAft>
              <a:buClr>
                <a:schemeClr val="accent1"/>
              </a:buClr>
              <a:buFont typeface="+mj-lt"/>
              <a:buAutoNum type="arabicPeriod"/>
            </a:pPr>
            <a:r>
              <a:rPr lang="en-US" sz="2000">
                <a:ea typeface="Calibri" panose="020F0502020204030204" pitchFamily="34" charset="0"/>
                <a:cs typeface="Times New Roman"/>
              </a:rPr>
              <a:t>Configure the control when adding to the form or after </a:t>
            </a:r>
            <a:br>
              <a:rPr lang="en-US" sz="2000">
                <a:ea typeface="Calibri" panose="020F0502020204030204" pitchFamily="34" charset="0"/>
                <a:cs typeface="Times New Roman"/>
              </a:rPr>
            </a:br>
            <a:r>
              <a:rPr lang="en-US" sz="2000">
                <a:ea typeface="Calibri" panose="020F0502020204030204" pitchFamily="34" charset="0"/>
                <a:cs typeface="Times New Roman"/>
              </a:rPr>
              <a:t>it has been added</a:t>
            </a:r>
          </a:p>
          <a:p>
            <a:pPr algn="l">
              <a:spcAft>
                <a:spcPts val="1500"/>
              </a:spcAft>
              <a:buClr>
                <a:schemeClr val="accent1"/>
              </a:buClr>
            </a:pPr>
            <a:endParaRPr lang="en-US" sz="2000" err="1"/>
          </a:p>
        </p:txBody>
      </p:sp>
      <p:sp>
        <p:nvSpPr>
          <p:cNvPr id="5" name="Rectangle: Rounded Corners 4">
            <a:extLst>
              <a:ext uri="{FF2B5EF4-FFF2-40B4-BE49-F238E27FC236}">
                <a16:creationId xmlns:a16="http://schemas.microsoft.com/office/drawing/2014/main" id="{5A53EE4D-F1E4-0E73-9296-4077B377637E}"/>
              </a:ext>
              <a:ext uri="{C183D7F6-B498-43B3-948B-1728B52AA6E4}">
                <adec:decorative xmlns:adec="http://schemas.microsoft.com/office/drawing/2017/decorative" val="1"/>
              </a:ext>
            </a:extLst>
          </p:cNvPr>
          <p:cNvSpPr/>
          <p:nvPr/>
        </p:nvSpPr>
        <p:spPr bwMode="auto">
          <a:xfrm>
            <a:off x="5167086" y="1669143"/>
            <a:ext cx="6688711" cy="40351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Webinar embedding Power BI components">
            <a:hlinkClick r:id="" action="ppaction://media"/>
            <a:extLst>
              <a:ext uri="{FF2B5EF4-FFF2-40B4-BE49-F238E27FC236}">
                <a16:creationId xmlns:a16="http://schemas.microsoft.com/office/drawing/2014/main" id="{0753669B-5FEF-F47B-5D7D-47F6C8DEE7EB}"/>
              </a:ext>
            </a:extLst>
          </p:cNvPr>
          <p:cNvPicPr>
            <a:picLocks noChangeAspect="1"/>
          </p:cNvPicPr>
          <p:nvPr>
            <a:videoFile r:link="rId1"/>
            <p:extLst>
              <p:ext uri="{DAA4B4D4-6D71-4841-9C94-3DE7FCFB9230}">
                <p14:media xmlns:p14="http://schemas.microsoft.com/office/powerpoint/2010/main" r:embed="rId2">
                  <p14:trim st="46868"/>
                </p14:media>
              </p:ext>
            </p:extLst>
          </p:nvPr>
        </p:nvPicPr>
        <p:blipFill>
          <a:blip r:embed="rId5"/>
          <a:stretch>
            <a:fillRect/>
          </a:stretch>
        </p:blipFill>
        <p:spPr>
          <a:xfrm>
            <a:off x="5314845" y="1812700"/>
            <a:ext cx="6407255" cy="3604081"/>
          </a:xfrm>
          <a:prstGeom prst="rect">
            <a:avLst/>
          </a:prstGeom>
        </p:spPr>
      </p:pic>
    </p:spTree>
    <p:extLst>
      <p:ext uri="{BB962C8B-B14F-4D97-AF65-F5344CB8AC3E}">
        <p14:creationId xmlns:p14="http://schemas.microsoft.com/office/powerpoint/2010/main" val="2254965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0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4.16667E-7 3.33333E-6 L 4.16667E-7 0.0331 " pathEditMode="relative" rAng="0" ptsTypes="AA">
                                      <p:cBhvr>
                                        <p:cTn id="14" dur="500" spd="-100000" fill="hold"/>
                                        <p:tgtEl>
                                          <p:spTgt spid="3"/>
                                        </p:tgtEl>
                                        <p:attrNameLst>
                                          <p:attrName>ppt_x</p:attrName>
                                          <p:attrName>ppt_y</p:attrName>
                                        </p:attrNameLst>
                                      </p:cBhvr>
                                      <p:rCtr x="0" y="1644"/>
                                    </p:animMotion>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19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9" restart="whenNotActive" fill="hold" evtFilter="cancelBubble" nodeType="interactiveSeq">
                <p:stCondLst>
                  <p:cond evt="onClick" delay="0">
                    <p:tgtEl>
                      <p:spTgt spid="4"/>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4"/>
                                        </p:tgtEl>
                                      </p:cBhvr>
                                    </p:cmd>
                                  </p:childTnLst>
                                </p:cTn>
                              </p:par>
                            </p:childTnLst>
                          </p:cTn>
                        </p:par>
                      </p:childTnLst>
                    </p:cTn>
                  </p:par>
                </p:childTnLst>
              </p:cTn>
              <p:nextCondLst>
                <p:cond evt="onClick" delay="0">
                  <p:tgtEl>
                    <p:spTgt spid="4"/>
                  </p:tgtEl>
                </p:cond>
              </p:nextCondLst>
            </p:seq>
            <p:video>
              <p:cMediaNode vol="80000">
                <p:cTn id="24" fill="hold" display="0">
                  <p:stCondLst>
                    <p:cond delay="indefinite"/>
                  </p:stCondLst>
                </p:cTn>
                <p:tgtEl>
                  <p:spTgt spid="4"/>
                </p:tgtEl>
              </p:cMediaNode>
            </p:video>
          </p:childTnLst>
        </p:cTn>
      </p:par>
    </p:tnLst>
    <p:bldLst>
      <p:bldP spid="3" grpId="0"/>
      <p:bldP spid="3" grpId="1"/>
      <p:bldP spid="5" grpId="0" animBg="1"/>
      <p:bldP spid="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F4DFF-087C-B72A-0F98-A5A278F7CC82}"/>
              </a:ext>
            </a:extLst>
          </p:cNvPr>
          <p:cNvSpPr>
            <a:spLocks noGrp="1"/>
          </p:cNvSpPr>
          <p:nvPr>
            <p:ph type="title"/>
          </p:nvPr>
        </p:nvSpPr>
        <p:spPr/>
        <p:txBody>
          <a:bodyPr/>
          <a:lstStyle/>
          <a:p>
            <a:r>
              <a:rPr lang="en-US"/>
              <a:t>Roadmap</a:t>
            </a:r>
          </a:p>
        </p:txBody>
      </p:sp>
      <p:grpSp>
        <p:nvGrpSpPr>
          <p:cNvPr id="13" name="Group 12">
            <a:extLst>
              <a:ext uri="{FF2B5EF4-FFF2-40B4-BE49-F238E27FC236}">
                <a16:creationId xmlns:a16="http://schemas.microsoft.com/office/drawing/2014/main" id="{D7D48DA9-D92E-42B1-E400-12422D2C132E}"/>
              </a:ext>
              <a:ext uri="{C183D7F6-B498-43B3-948B-1728B52AA6E4}">
                <adec:decorative xmlns:adec="http://schemas.microsoft.com/office/drawing/2017/decorative" val="1"/>
              </a:ext>
            </a:extLst>
          </p:cNvPr>
          <p:cNvGrpSpPr/>
          <p:nvPr/>
        </p:nvGrpSpPr>
        <p:grpSpPr>
          <a:xfrm>
            <a:off x="0" y="2844800"/>
            <a:ext cx="12192000" cy="1741715"/>
            <a:chOff x="0" y="2844800"/>
            <a:chExt cx="12192000" cy="1741715"/>
          </a:xfrm>
        </p:grpSpPr>
        <p:cxnSp>
          <p:nvCxnSpPr>
            <p:cNvPr id="4" name="Straight Connector 3">
              <a:extLst>
                <a:ext uri="{FF2B5EF4-FFF2-40B4-BE49-F238E27FC236}">
                  <a16:creationId xmlns:a16="http://schemas.microsoft.com/office/drawing/2014/main" id="{E3B228C8-14AF-8E7A-42C4-DAB10B8C686C}"/>
                </a:ext>
              </a:extLst>
            </p:cNvPr>
            <p:cNvCxnSpPr/>
            <p:nvPr/>
          </p:nvCxnSpPr>
          <p:spPr>
            <a:xfrm>
              <a:off x="0" y="4586515"/>
              <a:ext cx="5138057" cy="0"/>
            </a:xfrm>
            <a:prstGeom prst="line">
              <a:avLst/>
            </a:prstGeom>
            <a:ln w="635000">
              <a:solidFill>
                <a:schemeClr val="tx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Arc 4">
              <a:extLst>
                <a:ext uri="{FF2B5EF4-FFF2-40B4-BE49-F238E27FC236}">
                  <a16:creationId xmlns:a16="http://schemas.microsoft.com/office/drawing/2014/main" id="{21DEB13C-3036-F051-58CF-A2DB677A1607}"/>
                </a:ext>
              </a:extLst>
            </p:cNvPr>
            <p:cNvSpPr/>
            <p:nvPr/>
          </p:nvSpPr>
          <p:spPr>
            <a:xfrm rot="5400000">
              <a:off x="4267200" y="2844802"/>
              <a:ext cx="1741713" cy="1741713"/>
            </a:xfrm>
            <a:prstGeom prst="arc">
              <a:avLst/>
            </a:prstGeom>
            <a:ln w="635000">
              <a:solidFill>
                <a:schemeClr val="tx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a:extLst>
                <a:ext uri="{FF2B5EF4-FFF2-40B4-BE49-F238E27FC236}">
                  <a16:creationId xmlns:a16="http://schemas.microsoft.com/office/drawing/2014/main" id="{DCC796D8-863A-2713-2EAD-8140267559BD}"/>
                </a:ext>
              </a:extLst>
            </p:cNvPr>
            <p:cNvSpPr/>
            <p:nvPr/>
          </p:nvSpPr>
          <p:spPr>
            <a:xfrm rot="16200000">
              <a:off x="6008913" y="2844801"/>
              <a:ext cx="1741713" cy="1741713"/>
            </a:xfrm>
            <a:prstGeom prst="arc">
              <a:avLst/>
            </a:prstGeom>
            <a:ln w="635000">
              <a:solidFill>
                <a:schemeClr val="tx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C14F62-DD2C-71E9-BA4A-6A0CE42B543B}"/>
                </a:ext>
              </a:extLst>
            </p:cNvPr>
            <p:cNvCxnSpPr>
              <a:cxnSpLocks/>
            </p:cNvCxnSpPr>
            <p:nvPr/>
          </p:nvCxnSpPr>
          <p:spPr>
            <a:xfrm>
              <a:off x="6879769" y="2844800"/>
              <a:ext cx="5312231" cy="0"/>
            </a:xfrm>
            <a:prstGeom prst="line">
              <a:avLst/>
            </a:prstGeom>
            <a:ln w="635000">
              <a:solidFill>
                <a:schemeClr val="tx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 name="Oval 8">
            <a:extLst>
              <a:ext uri="{FF2B5EF4-FFF2-40B4-BE49-F238E27FC236}">
                <a16:creationId xmlns:a16="http://schemas.microsoft.com/office/drawing/2014/main" id="{5289465A-284D-FC5A-8849-27A925254D30}"/>
              </a:ext>
              <a:ext uri="{C183D7F6-B498-43B3-948B-1728B52AA6E4}">
                <adec:decorative xmlns:adec="http://schemas.microsoft.com/office/drawing/2017/decorative" val="1"/>
              </a:ext>
            </a:extLst>
          </p:cNvPr>
          <p:cNvSpPr/>
          <p:nvPr/>
        </p:nvSpPr>
        <p:spPr bwMode="auto">
          <a:xfrm>
            <a:off x="1545770" y="4376056"/>
            <a:ext cx="420915" cy="420915"/>
          </a:xfrm>
          <a:prstGeom prst="ellipse">
            <a:avLst/>
          </a:prstGeom>
          <a:solidFill>
            <a:schemeClr val="accent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DB749AC9-CB75-E4C6-9BA9-EEA0289A2C5D}"/>
              </a:ext>
              <a:ext uri="{C183D7F6-B498-43B3-948B-1728B52AA6E4}">
                <adec:decorative xmlns:adec="http://schemas.microsoft.com/office/drawing/2017/decorative" val="1"/>
              </a:ext>
            </a:extLst>
          </p:cNvPr>
          <p:cNvSpPr/>
          <p:nvPr/>
        </p:nvSpPr>
        <p:spPr bwMode="auto">
          <a:xfrm>
            <a:off x="7583715" y="2634342"/>
            <a:ext cx="420915" cy="420915"/>
          </a:xfrm>
          <a:prstGeom prst="ellipse">
            <a:avLst/>
          </a:prstGeom>
          <a:solidFill>
            <a:schemeClr val="accent1"/>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E6748838-9E06-A82E-8EF1-A44A2E01F72C}"/>
              </a:ext>
            </a:extLst>
          </p:cNvPr>
          <p:cNvSpPr txBox="1"/>
          <p:nvPr/>
        </p:nvSpPr>
        <p:spPr>
          <a:xfrm>
            <a:off x="1545770" y="1803666"/>
            <a:ext cx="3483428" cy="2318583"/>
          </a:xfrm>
          <a:prstGeom prst="rect">
            <a:avLst/>
          </a:prstGeom>
          <a:noFill/>
        </p:spPr>
        <p:txBody>
          <a:bodyPr wrap="square" lIns="0" tIns="0" rIns="0" bIns="0" rtlCol="0">
            <a:spAutoFit/>
          </a:bodyPr>
          <a:lstStyle/>
          <a:p>
            <a:pPr marL="0" indent="0">
              <a:spcAft>
                <a:spcPts val="800"/>
              </a:spcAft>
              <a:buNone/>
            </a:pPr>
            <a:r>
              <a:rPr lang="en-US" sz="2400" b="1">
                <a:solidFill>
                  <a:schemeClr val="accent1"/>
                </a:solidFill>
                <a:latin typeface="+mj-lt"/>
                <a:cs typeface="Segoe UI"/>
              </a:rPr>
              <a:t>Near term</a:t>
            </a:r>
          </a:p>
          <a:p>
            <a:pPr marL="342900" indent="-342900">
              <a:spcAft>
                <a:spcPts val="800"/>
              </a:spcAft>
              <a:buFont typeface="Arial" panose="020B0604020202020204" pitchFamily="34" charset="0"/>
              <a:buChar char="•"/>
            </a:pPr>
            <a:r>
              <a:rPr lang="en-US" sz="2000">
                <a:latin typeface="Segoe UI"/>
                <a:cs typeface="Segoe UI"/>
              </a:rPr>
              <a:t>ELO (Environment Lifecycle Operations) support</a:t>
            </a:r>
            <a:endParaRPr lang="en-US" sz="2000"/>
          </a:p>
          <a:p>
            <a:pPr marL="342900" indent="-342900">
              <a:spcAft>
                <a:spcPts val="800"/>
              </a:spcAft>
              <a:buFont typeface="Arial" panose="020B0604020202020204" pitchFamily="34" charset="0"/>
              <a:buChar char="•"/>
            </a:pPr>
            <a:r>
              <a:rPr lang="en-US" sz="2000">
                <a:latin typeface="Segoe UI"/>
                <a:cs typeface="Segoe UI"/>
              </a:rPr>
              <a:t>General availability</a:t>
            </a:r>
          </a:p>
          <a:p>
            <a:pPr marL="342900" indent="-342900">
              <a:spcAft>
                <a:spcPts val="800"/>
              </a:spcAft>
              <a:buFont typeface="Arial" panose="020B0604020202020204" pitchFamily="34" charset="0"/>
              <a:buChar char="•"/>
            </a:pPr>
            <a:r>
              <a:rPr lang="en-US" sz="2000">
                <a:latin typeface="Segoe UI"/>
                <a:cs typeface="Segoe UI"/>
              </a:rPr>
              <a:t>My workspace support</a:t>
            </a:r>
          </a:p>
          <a:p>
            <a:pPr marL="342900" indent="-342900">
              <a:spcAft>
                <a:spcPts val="800"/>
              </a:spcAft>
              <a:buFont typeface="Arial" panose="020B0604020202020204" pitchFamily="34" charset="0"/>
              <a:buChar char="•"/>
            </a:pPr>
            <a:r>
              <a:rPr lang="en-US" sz="2000">
                <a:latin typeface="Segoe UI"/>
                <a:cs typeface="Segoe UI"/>
              </a:rPr>
              <a:t>Cross region governance </a:t>
            </a:r>
            <a:endParaRPr lang="en-US" sz="2000"/>
          </a:p>
        </p:txBody>
      </p:sp>
      <p:sp>
        <p:nvSpPr>
          <p:cNvPr id="12" name="TextBox 11">
            <a:extLst>
              <a:ext uri="{FF2B5EF4-FFF2-40B4-BE49-F238E27FC236}">
                <a16:creationId xmlns:a16="http://schemas.microsoft.com/office/drawing/2014/main" id="{ED4504CB-00EB-9E22-969C-567E4BD6934A}"/>
              </a:ext>
            </a:extLst>
          </p:cNvPr>
          <p:cNvSpPr txBox="1"/>
          <p:nvPr/>
        </p:nvSpPr>
        <p:spPr>
          <a:xfrm>
            <a:off x="7608099" y="3452726"/>
            <a:ext cx="3483428" cy="1908215"/>
          </a:xfrm>
          <a:prstGeom prst="rect">
            <a:avLst/>
          </a:prstGeom>
          <a:noFill/>
        </p:spPr>
        <p:txBody>
          <a:bodyPr wrap="square" lIns="0" tIns="0" rIns="0" bIns="0" rtlCol="0">
            <a:spAutoFit/>
          </a:bodyPr>
          <a:lstStyle/>
          <a:p>
            <a:pPr marL="0" indent="0">
              <a:spcAft>
                <a:spcPts val="800"/>
              </a:spcAft>
              <a:buNone/>
            </a:pPr>
            <a:r>
              <a:rPr lang="en-US" sz="2400" b="1">
                <a:solidFill>
                  <a:schemeClr val="accent1"/>
                </a:solidFill>
                <a:latin typeface="+mj-lt"/>
                <a:cs typeface="Segoe UI"/>
              </a:rPr>
              <a:t>Medium term</a:t>
            </a:r>
          </a:p>
          <a:p>
            <a:pPr marL="342900" indent="-342900">
              <a:spcAft>
                <a:spcPts val="800"/>
              </a:spcAft>
              <a:buFont typeface="Arial" panose="020B0604020202020204" pitchFamily="34" charset="0"/>
              <a:buChar char="•"/>
            </a:pPr>
            <a:r>
              <a:rPr lang="en-US" sz="2000">
                <a:latin typeface="Segoe UI"/>
                <a:cs typeface="Segoe UI"/>
              </a:rPr>
              <a:t>Quickly create </a:t>
            </a:r>
            <a:br>
              <a:rPr lang="en-US" sz="2000">
                <a:latin typeface="Segoe UI"/>
                <a:cs typeface="Segoe UI"/>
              </a:rPr>
            </a:br>
            <a:r>
              <a:rPr lang="en-US" sz="2000">
                <a:latin typeface="Segoe UI"/>
                <a:cs typeface="Segoe UI"/>
              </a:rPr>
              <a:t>Power BI component (new)</a:t>
            </a:r>
          </a:p>
          <a:p>
            <a:pPr marL="342900" indent="-342900">
              <a:spcAft>
                <a:spcPts val="800"/>
              </a:spcAft>
              <a:buFont typeface="Arial" panose="020B0604020202020204" pitchFamily="34" charset="0"/>
              <a:buChar char="•"/>
            </a:pPr>
            <a:r>
              <a:rPr lang="en-US" sz="2000">
                <a:latin typeface="Segoe UI"/>
                <a:cs typeface="Segoe UI"/>
              </a:rPr>
              <a:t>Embedding in Custom page</a:t>
            </a:r>
          </a:p>
          <a:p>
            <a:pPr marL="342900" indent="-342900">
              <a:spcAft>
                <a:spcPts val="800"/>
              </a:spcAft>
              <a:buFont typeface="Arial" panose="020B0604020202020204" pitchFamily="34" charset="0"/>
              <a:buChar char="•"/>
            </a:pPr>
            <a:endParaRPr lang="en-US" sz="2000"/>
          </a:p>
        </p:txBody>
      </p:sp>
    </p:spTree>
    <p:extLst>
      <p:ext uri="{BB962C8B-B14F-4D97-AF65-F5344CB8AC3E}">
        <p14:creationId xmlns:p14="http://schemas.microsoft.com/office/powerpoint/2010/main" val="2102472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250"/>
                                        <p:tgtEl>
                                          <p:spTgt spid="13"/>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grpId="1" nodeType="withEffect">
                                  <p:stCondLst>
                                    <p:cond delay="0"/>
                                  </p:stCondLst>
                                  <p:childTnLst>
                                    <p:animMotion origin="layout" path="M -4.16667E-7 1.11022E-16 L -0.08867 1.11022E-16 " pathEditMode="relative" rAng="0" ptsTypes="AA">
                                      <p:cBhvr>
                                        <p:cTn id="13" dur="500" spd="-100000" fill="hold"/>
                                        <p:tgtEl>
                                          <p:spTgt spid="9"/>
                                        </p:tgtEl>
                                        <p:attrNameLst>
                                          <p:attrName>ppt_x</p:attrName>
                                          <p:attrName>ppt_y</p:attrName>
                                        </p:attrNameLst>
                                      </p:cBhvr>
                                      <p:rCtr x="-4440" y="0"/>
                                    </p:animMotion>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75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100000" fill="hold" grpId="1" nodeType="withEffect">
                                  <p:stCondLst>
                                    <p:cond delay="0"/>
                                  </p:stCondLst>
                                  <p:childTnLst>
                                    <p:animMotion origin="layout" path="M -4.16667E-7 1.11022E-16 L -0.08867 1.11022E-16 " pathEditMode="relative" rAng="0" ptsTypes="AA">
                                      <p:cBhvr>
                                        <p:cTn id="22" dur="500" spd="-100000" fill="hold"/>
                                        <p:tgtEl>
                                          <p:spTgt spid="10"/>
                                        </p:tgtEl>
                                        <p:attrNameLst>
                                          <p:attrName>ppt_x</p:attrName>
                                          <p:attrName>ppt_y</p:attrName>
                                        </p:attrNameLst>
                                      </p:cBhvr>
                                      <p:rCtr x="-4440" y="0"/>
                                    </p:animMotion>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30A0-9B16-22FE-10EC-172596E43895}"/>
              </a:ext>
            </a:extLst>
          </p:cNvPr>
          <p:cNvSpPr>
            <a:spLocks noGrp="1"/>
          </p:cNvSpPr>
          <p:nvPr>
            <p:ph type="title"/>
          </p:nvPr>
        </p:nvSpPr>
        <p:spPr/>
        <p:txBody>
          <a:bodyPr/>
          <a:lstStyle/>
          <a:p>
            <a:r>
              <a:rPr lang="en-US"/>
              <a:t>Get started</a:t>
            </a:r>
          </a:p>
        </p:txBody>
      </p:sp>
      <p:sp>
        <p:nvSpPr>
          <p:cNvPr id="3" name="Content Placeholder 2">
            <a:extLst>
              <a:ext uri="{FF2B5EF4-FFF2-40B4-BE49-F238E27FC236}">
                <a16:creationId xmlns:a16="http://schemas.microsoft.com/office/drawing/2014/main" id="{78E9913F-FCA2-5E6F-A1CB-A819CD5B2A8F}"/>
              </a:ext>
            </a:extLst>
          </p:cNvPr>
          <p:cNvSpPr>
            <a:spLocks noGrp="1"/>
          </p:cNvSpPr>
          <p:nvPr>
            <p:ph sz="quarter" idx="10"/>
          </p:nvPr>
        </p:nvSpPr>
        <p:spPr>
          <a:xfrm>
            <a:off x="584200" y="1435100"/>
            <a:ext cx="11018838" cy="1465016"/>
          </a:xfrm>
        </p:spPr>
        <p:txBody>
          <a:bodyPr/>
          <a:lstStyle/>
          <a:p>
            <a:r>
              <a:rPr lang="en-US" dirty="0">
                <a:hlinkClick r:id="rId2"/>
              </a:rPr>
              <a:t>Documentation</a:t>
            </a:r>
            <a:endParaRPr lang="en-US" dirty="0"/>
          </a:p>
          <a:p>
            <a:r>
              <a:rPr lang="en-US" dirty="0">
                <a:hlinkClick r:id="rId3"/>
              </a:rPr>
              <a:t>Blog</a:t>
            </a:r>
            <a:endParaRPr lang="en-US" dirty="0"/>
          </a:p>
          <a:p>
            <a:r>
              <a:rPr lang="en-US" dirty="0">
                <a:hlinkClick r:id="rId4"/>
              </a:rPr>
              <a:t>Webinar</a:t>
            </a:r>
            <a:endParaRPr lang="en-US" dirty="0"/>
          </a:p>
        </p:txBody>
      </p:sp>
    </p:spTree>
    <p:extLst>
      <p:ext uri="{BB962C8B-B14F-4D97-AF65-F5344CB8AC3E}">
        <p14:creationId xmlns:p14="http://schemas.microsoft.com/office/powerpoint/2010/main" val="7888479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6040-F830-E219-EC09-443A13E4C7E5}"/>
              </a:ext>
            </a:extLst>
          </p:cNvPr>
          <p:cNvSpPr>
            <a:spLocks noGrp="1"/>
          </p:cNvSpPr>
          <p:nvPr>
            <p:ph type="title"/>
          </p:nvPr>
        </p:nvSpPr>
        <p:spPr>
          <a:xfrm>
            <a:off x="588263" y="457200"/>
            <a:ext cx="11018520" cy="553998"/>
          </a:xfrm>
        </p:spPr>
        <p:txBody>
          <a:bodyPr/>
          <a:lstStyle/>
          <a:p>
            <a:r>
              <a:rPr lang="en-US"/>
              <a:t>Problem today</a:t>
            </a:r>
          </a:p>
        </p:txBody>
      </p:sp>
      <p:sp>
        <p:nvSpPr>
          <p:cNvPr id="3" name="TextBox 2">
            <a:extLst>
              <a:ext uri="{FF2B5EF4-FFF2-40B4-BE49-F238E27FC236}">
                <a16:creationId xmlns:a16="http://schemas.microsoft.com/office/drawing/2014/main" id="{25968182-E66E-2C38-20CF-F01F6AB690F5}"/>
              </a:ext>
            </a:extLst>
          </p:cNvPr>
          <p:cNvSpPr txBox="1"/>
          <p:nvPr/>
        </p:nvSpPr>
        <p:spPr>
          <a:xfrm>
            <a:off x="588263" y="1300108"/>
            <a:ext cx="3386329" cy="3046988"/>
          </a:xfrm>
          <a:prstGeom prst="rect">
            <a:avLst/>
          </a:prstGeom>
          <a:noFill/>
        </p:spPr>
        <p:txBody>
          <a:bodyPr wrap="square" lIns="0" tIns="0" rIns="0" bIns="0" rtlCol="0" anchor="t">
            <a:spAutoFit/>
          </a:bodyPr>
          <a:lstStyle/>
          <a:p>
            <a:r>
              <a:rPr lang="en-US" sz="2000">
                <a:ea typeface="+mn-lt"/>
                <a:cs typeface="+mn-lt"/>
              </a:rPr>
              <a:t>A </a:t>
            </a:r>
            <a:r>
              <a:rPr lang="en-US" sz="2000">
                <a:solidFill>
                  <a:schemeClr val="accent1"/>
                </a:solidFill>
                <a:ea typeface="+mn-lt"/>
                <a:cs typeface="+mn-lt"/>
              </a:rPr>
              <a:t>model-driven app</a:t>
            </a:r>
            <a:r>
              <a:rPr lang="en-US" sz="2000">
                <a:ea typeface="+mn-lt"/>
                <a:cs typeface="+mn-lt"/>
              </a:rPr>
              <a:t> can only have URL-referenced </a:t>
            </a:r>
            <a:r>
              <a:rPr lang="en-US" sz="2000">
                <a:solidFill>
                  <a:schemeClr val="accent1"/>
                </a:solidFill>
                <a:ea typeface="+mn-lt"/>
                <a:cs typeface="+mn-lt"/>
              </a:rPr>
              <a:t>Power BI report</a:t>
            </a:r>
            <a:r>
              <a:rPr lang="en-US" sz="2000">
                <a:ea typeface="+mn-lt"/>
                <a:cs typeface="+mn-lt"/>
              </a:rPr>
              <a:t> or </a:t>
            </a:r>
            <a:r>
              <a:rPr lang="en-US" sz="2000">
                <a:solidFill>
                  <a:schemeClr val="accent1"/>
                </a:solidFill>
                <a:ea typeface="+mn-lt"/>
                <a:cs typeface="+mn-lt"/>
              </a:rPr>
              <a:t>dashboard </a:t>
            </a:r>
            <a:r>
              <a:rPr lang="en-US" sz="2000">
                <a:ea typeface="+mn-lt"/>
                <a:cs typeface="+mn-lt"/>
              </a:rPr>
              <a:t>embedded, with no ALM support for embedded Power BI components.</a:t>
            </a:r>
            <a:endParaRPr lang="en-US"/>
          </a:p>
          <a:p>
            <a:endParaRPr lang="en-US"/>
          </a:p>
          <a:p>
            <a:r>
              <a:rPr lang="en-US" sz="2000">
                <a:ea typeface="+mn-lt"/>
                <a:cs typeface="+mn-lt"/>
              </a:rPr>
              <a:t>Makers must edit an XML file to embed </a:t>
            </a:r>
            <a:r>
              <a:rPr lang="en-US" sz="2000">
                <a:solidFill>
                  <a:schemeClr val="accent1"/>
                </a:solidFill>
                <a:ea typeface="+mn-lt"/>
                <a:cs typeface="+mn-lt"/>
              </a:rPr>
              <a:t>Power BI</a:t>
            </a:r>
            <a:r>
              <a:rPr lang="en-US" sz="2000">
                <a:ea typeface="+mn-lt"/>
                <a:cs typeface="+mn-lt"/>
              </a:rPr>
              <a:t> components on a </a:t>
            </a:r>
            <a:r>
              <a:rPr lang="en-US" sz="2000">
                <a:solidFill>
                  <a:schemeClr val="accent1"/>
                </a:solidFill>
                <a:ea typeface="+mn-lt"/>
                <a:cs typeface="+mn-lt"/>
              </a:rPr>
              <a:t>form</a:t>
            </a:r>
            <a:r>
              <a:rPr lang="en-US" sz="2000">
                <a:ea typeface="+mn-lt"/>
                <a:cs typeface="+mn-lt"/>
              </a:rPr>
              <a:t>.</a:t>
            </a:r>
            <a:endParaRPr lang="en-US"/>
          </a:p>
        </p:txBody>
      </p:sp>
      <p:sp>
        <p:nvSpPr>
          <p:cNvPr id="4" name="Rectangle: Rounded Corners 3">
            <a:extLst>
              <a:ext uri="{FF2B5EF4-FFF2-40B4-BE49-F238E27FC236}">
                <a16:creationId xmlns:a16="http://schemas.microsoft.com/office/drawing/2014/main" id="{8A826B8E-B46B-CC2A-DAD8-0BBB6452DB48}"/>
              </a:ext>
              <a:ext uri="{C183D7F6-B498-43B3-948B-1728B52AA6E4}">
                <adec:decorative xmlns:adec="http://schemas.microsoft.com/office/drawing/2017/decorative" val="1"/>
              </a:ext>
            </a:extLst>
          </p:cNvPr>
          <p:cNvSpPr/>
          <p:nvPr/>
        </p:nvSpPr>
        <p:spPr bwMode="auto">
          <a:xfrm>
            <a:off x="4544132" y="1011198"/>
            <a:ext cx="7346556"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descr="screenshot">
            <a:extLst>
              <a:ext uri="{FF2B5EF4-FFF2-40B4-BE49-F238E27FC236}">
                <a16:creationId xmlns:a16="http://schemas.microsoft.com/office/drawing/2014/main" id="{962B01FA-C896-CAAF-E880-7CC9249FF962}"/>
              </a:ext>
            </a:extLst>
          </p:cNvPr>
          <p:cNvPicPr>
            <a:picLocks noChangeAspect="1"/>
          </p:cNvPicPr>
          <p:nvPr/>
        </p:nvPicPr>
        <p:blipFill>
          <a:blip r:embed="rId3"/>
          <a:stretch>
            <a:fillRect/>
          </a:stretch>
        </p:blipFill>
        <p:spPr>
          <a:xfrm>
            <a:off x="4842546" y="1300108"/>
            <a:ext cx="6749728" cy="4046420"/>
          </a:xfrm>
          <a:prstGeom prst="rect">
            <a:avLst/>
          </a:prstGeom>
        </p:spPr>
      </p:pic>
      <p:sp>
        <p:nvSpPr>
          <p:cNvPr id="6" name="Rectangle 5">
            <a:extLst>
              <a:ext uri="{FF2B5EF4-FFF2-40B4-BE49-F238E27FC236}">
                <a16:creationId xmlns:a16="http://schemas.microsoft.com/office/drawing/2014/main" id="{D439D957-E328-0D37-E00F-1CF19A6C1172}"/>
              </a:ext>
              <a:ext uri="{C183D7F6-B498-43B3-948B-1728B52AA6E4}">
                <adec:decorative xmlns:adec="http://schemas.microsoft.com/office/drawing/2017/decorative" val="1"/>
              </a:ext>
            </a:extLst>
          </p:cNvPr>
          <p:cNvSpPr/>
          <p:nvPr/>
        </p:nvSpPr>
        <p:spPr bwMode="auto">
          <a:xfrm>
            <a:off x="4842546" y="1300108"/>
            <a:ext cx="6749728" cy="4046420"/>
          </a:xfrm>
          <a:prstGeom prst="rect">
            <a:avLst/>
          </a:pr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8AE5C76-1EF3-D2E4-BD4E-AD251BB7908C}"/>
              </a:ext>
            </a:extLst>
          </p:cNvPr>
          <p:cNvSpPr/>
          <p:nvPr/>
        </p:nvSpPr>
        <p:spPr bwMode="auto">
          <a:xfrm>
            <a:off x="5644896" y="1778336"/>
            <a:ext cx="5803391" cy="3287814"/>
          </a:xfrm>
          <a:prstGeom prst="rect">
            <a:avLst/>
          </a:prstGeom>
          <a:noFill/>
          <a:ln w="5715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cs typeface="Segoe UI" pitchFamily="34" charset="0"/>
              </a:rPr>
              <a:t>Power BI embedded dashboard</a:t>
            </a:r>
          </a:p>
        </p:txBody>
      </p:sp>
      <p:cxnSp>
        <p:nvCxnSpPr>
          <p:cNvPr id="8" name="Straight Connector 7">
            <a:extLst>
              <a:ext uri="{FF2B5EF4-FFF2-40B4-BE49-F238E27FC236}">
                <a16:creationId xmlns:a16="http://schemas.microsoft.com/office/drawing/2014/main" id="{D749A65C-70A3-5FB8-2180-42F3146A9AA6}"/>
              </a:ext>
              <a:ext uri="{C183D7F6-B498-43B3-948B-1728B52AA6E4}">
                <adec:decorative xmlns:adec="http://schemas.microsoft.com/office/drawing/2017/decorative" val="1"/>
              </a:ext>
            </a:extLst>
          </p:cNvPr>
          <p:cNvCxnSpPr>
            <a:cxnSpLocks/>
          </p:cNvCxnSpPr>
          <p:nvPr/>
        </p:nvCxnSpPr>
        <p:spPr>
          <a:xfrm>
            <a:off x="6522722" y="5346528"/>
            <a:ext cx="0" cy="639744"/>
          </a:xfrm>
          <a:prstGeom prst="line">
            <a:avLst/>
          </a:pr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 name="TextBox 8">
            <a:extLst>
              <a:ext uri="{FF2B5EF4-FFF2-40B4-BE49-F238E27FC236}">
                <a16:creationId xmlns:a16="http://schemas.microsoft.com/office/drawing/2014/main" id="{88DB8CC7-A5DB-B3DC-F5BD-48A89036B102}"/>
              </a:ext>
            </a:extLst>
          </p:cNvPr>
          <p:cNvSpPr txBox="1"/>
          <p:nvPr/>
        </p:nvSpPr>
        <p:spPr>
          <a:xfrm>
            <a:off x="5764213" y="6106880"/>
            <a:ext cx="1517018" cy="215444"/>
          </a:xfrm>
          <a:prstGeom prst="rect">
            <a:avLst/>
          </a:prstGeom>
          <a:noFill/>
        </p:spPr>
        <p:txBody>
          <a:bodyPr wrap="none" lIns="0" tIns="0" rIns="0" bIns="0" rtlCol="0">
            <a:spAutoFit/>
          </a:bodyPr>
          <a:lstStyle/>
          <a:p>
            <a:pPr algn="ctr"/>
            <a:r>
              <a:rPr lang="en-US" sz="1400" b="1">
                <a:solidFill>
                  <a:schemeClr val="accent6"/>
                </a:solidFill>
                <a:latin typeface="+mj-lt"/>
              </a:rPr>
              <a:t>Model-driven app</a:t>
            </a:r>
          </a:p>
        </p:txBody>
      </p:sp>
      <p:cxnSp>
        <p:nvCxnSpPr>
          <p:cNvPr id="11" name="Straight Connector 10">
            <a:extLst>
              <a:ext uri="{FF2B5EF4-FFF2-40B4-BE49-F238E27FC236}">
                <a16:creationId xmlns:a16="http://schemas.microsoft.com/office/drawing/2014/main" id="{BEF70685-8F44-0AD7-240D-C0993CB1BB20}"/>
              </a:ext>
              <a:ext uri="{C183D7F6-B498-43B3-948B-1728B52AA6E4}">
                <adec:decorative xmlns:adec="http://schemas.microsoft.com/office/drawing/2017/decorative" val="1"/>
              </a:ext>
            </a:extLst>
          </p:cNvPr>
          <p:cNvCxnSpPr>
            <a:cxnSpLocks/>
          </p:cNvCxnSpPr>
          <p:nvPr/>
        </p:nvCxnSpPr>
        <p:spPr>
          <a:xfrm>
            <a:off x="10034018" y="5071872"/>
            <a:ext cx="0" cy="914400"/>
          </a:xfrm>
          <a:prstGeom prst="lin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31049612-5D5E-6FF6-C2FC-A9838EB9C3D6}"/>
              </a:ext>
            </a:extLst>
          </p:cNvPr>
          <p:cNvSpPr txBox="1"/>
          <p:nvPr/>
        </p:nvSpPr>
        <p:spPr>
          <a:xfrm>
            <a:off x="8715869" y="6106880"/>
            <a:ext cx="2636299" cy="215444"/>
          </a:xfrm>
          <a:prstGeom prst="rect">
            <a:avLst/>
          </a:prstGeom>
          <a:noFill/>
        </p:spPr>
        <p:txBody>
          <a:bodyPr wrap="none" lIns="0" tIns="0" rIns="0" bIns="0" rtlCol="0">
            <a:spAutoFit/>
          </a:bodyPr>
          <a:lstStyle/>
          <a:p>
            <a:pPr algn="ctr"/>
            <a:r>
              <a:rPr lang="en-US" sz="1400" b="1">
                <a:solidFill>
                  <a:schemeClr val="accent1"/>
                </a:solidFill>
                <a:latin typeface="+mj-lt"/>
              </a:rPr>
              <a:t>Power BI embedded dashboard</a:t>
            </a:r>
          </a:p>
        </p:txBody>
      </p:sp>
      <p:cxnSp>
        <p:nvCxnSpPr>
          <p:cNvPr id="14" name="Straight Connector 13">
            <a:extLst>
              <a:ext uri="{FF2B5EF4-FFF2-40B4-BE49-F238E27FC236}">
                <a16:creationId xmlns:a16="http://schemas.microsoft.com/office/drawing/2014/main" id="{3D6442D7-3FAF-F641-8324-71B14D751BA4}"/>
              </a:ext>
              <a:ext uri="{C183D7F6-B498-43B3-948B-1728B52AA6E4}">
                <adec:decorative xmlns:adec="http://schemas.microsoft.com/office/drawing/2017/decorative" val="1"/>
              </a:ext>
            </a:extLst>
          </p:cNvPr>
          <p:cNvCxnSpPr>
            <a:cxnSpLocks/>
          </p:cNvCxnSpPr>
          <p:nvPr/>
        </p:nvCxnSpPr>
        <p:spPr>
          <a:xfrm flipH="1">
            <a:off x="3974592" y="5066150"/>
            <a:ext cx="1689608" cy="0"/>
          </a:xfrm>
          <a:prstGeom prst="line">
            <a:avLst/>
          </a:prstGeom>
          <a:noFill/>
          <a:ln w="57150">
            <a:solidFill>
              <a:schemeClr val="accent1"/>
            </a:solidFill>
            <a:headEnd type="none" w="med" len="med"/>
            <a:tailEnd type="arrow" w="med" len="sm"/>
          </a:ln>
          <a:effectLst/>
        </p:spPr>
        <p:style>
          <a:lnRef idx="1">
            <a:schemeClr val="accent2"/>
          </a:lnRef>
          <a:fillRef idx="3">
            <a:schemeClr val="accent2"/>
          </a:fillRef>
          <a:effectRef idx="2">
            <a:schemeClr val="accent2"/>
          </a:effectRef>
          <a:fontRef idx="minor">
            <a:schemeClr val="lt1"/>
          </a:fontRef>
        </p:style>
      </p:cxnSp>
      <p:grpSp>
        <p:nvGrpSpPr>
          <p:cNvPr id="22" name="Group 21">
            <a:extLst>
              <a:ext uri="{FF2B5EF4-FFF2-40B4-BE49-F238E27FC236}">
                <a16:creationId xmlns:a16="http://schemas.microsoft.com/office/drawing/2014/main" id="{909D8C2C-18EF-3C05-B62E-D162FCCEB39C}"/>
              </a:ext>
              <a:ext uri="{C183D7F6-B498-43B3-948B-1728B52AA6E4}">
                <adec:decorative xmlns:adec="http://schemas.microsoft.com/office/drawing/2017/decorative" val="1"/>
              </a:ext>
            </a:extLst>
          </p:cNvPr>
          <p:cNvGrpSpPr/>
          <p:nvPr/>
        </p:nvGrpSpPr>
        <p:grpSpPr>
          <a:xfrm>
            <a:off x="1015765" y="4969095"/>
            <a:ext cx="2801143" cy="1285401"/>
            <a:chOff x="1015765" y="4969095"/>
            <a:chExt cx="2801143" cy="1285401"/>
          </a:xfrm>
        </p:grpSpPr>
        <p:sp>
          <p:nvSpPr>
            <p:cNvPr id="18" name="Rectangle 17">
              <a:extLst>
                <a:ext uri="{FF2B5EF4-FFF2-40B4-BE49-F238E27FC236}">
                  <a16:creationId xmlns:a16="http://schemas.microsoft.com/office/drawing/2014/main" id="{E92C9015-8764-1FBA-BA44-4D5D5C68EA49}"/>
                </a:ext>
              </a:extLst>
            </p:cNvPr>
            <p:cNvSpPr/>
            <p:nvPr/>
          </p:nvSpPr>
          <p:spPr bwMode="auto">
            <a:xfrm>
              <a:off x="1246112" y="5179292"/>
              <a:ext cx="2340449" cy="52273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Power BI report</a:t>
              </a:r>
              <a:endParaRPr lang="en-US" sz="2000">
                <a:solidFill>
                  <a:schemeClr val="tx1"/>
                </a:solidFill>
                <a:latin typeface="+mj-lt"/>
                <a:ea typeface="Segoe UI" pitchFamily="34" charset="0"/>
                <a:cs typeface="Segoe UI" pitchFamily="34" charset="0"/>
              </a:endParaRPr>
            </a:p>
          </p:txBody>
        </p:sp>
        <p:sp>
          <p:nvSpPr>
            <p:cNvPr id="19" name="Rectangle 18">
              <a:extLst>
                <a:ext uri="{FF2B5EF4-FFF2-40B4-BE49-F238E27FC236}">
                  <a16:creationId xmlns:a16="http://schemas.microsoft.com/office/drawing/2014/main" id="{F6123FF8-AB1F-ADFB-9542-147BE98B4769}"/>
                </a:ext>
              </a:extLst>
            </p:cNvPr>
            <p:cNvSpPr/>
            <p:nvPr/>
          </p:nvSpPr>
          <p:spPr bwMode="auto">
            <a:xfrm>
              <a:off x="1015765" y="4969095"/>
              <a:ext cx="2801143" cy="128540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Power BI workspace</a:t>
              </a:r>
              <a:endParaRPr lang="en-US" sz="2000">
                <a:solidFill>
                  <a:schemeClr val="tx1"/>
                </a:solidFill>
                <a:latin typeface="+mj-lt"/>
                <a:ea typeface="Segoe UI" pitchFamily="34" charset="0"/>
                <a:cs typeface="Segoe UI" pitchFamily="34" charset="0"/>
              </a:endParaRPr>
            </a:p>
          </p:txBody>
        </p:sp>
      </p:grpSp>
    </p:spTree>
    <p:extLst>
      <p:ext uri="{BB962C8B-B14F-4D97-AF65-F5344CB8AC3E}">
        <p14:creationId xmlns:p14="http://schemas.microsoft.com/office/powerpoint/2010/main" val="2894718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1.66667E-6 -2.59259E-6 L 1.66667E-6 0.06227 " pathEditMode="relative" rAng="0" ptsTypes="AA">
                                      <p:cBhvr>
                                        <p:cTn id="9" dur="500" spd="-100000" fill="hold"/>
                                        <p:tgtEl>
                                          <p:spTgt spid="4"/>
                                        </p:tgtEl>
                                        <p:attrNameLst>
                                          <p:attrName>ppt_x</p:attrName>
                                          <p:attrName>ppt_y</p:attrName>
                                        </p:attrNameLst>
                                      </p:cBhvr>
                                      <p:rCtr x="0" y="3102"/>
                                    </p:animMotion>
                                  </p:childTnLst>
                                </p:cTn>
                              </p:par>
                              <p:par>
                                <p:cTn id="10" presetID="10" presetClass="entr" presetSubtype="0" fill="hold"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100"/>
                                  </p:stCondLst>
                                  <p:childTnLst>
                                    <p:animMotion origin="layout" path="M 1.66667E-6 -2.59259E-6 L 1.66667E-6 0.06227 " pathEditMode="relative" rAng="0" ptsTypes="AA">
                                      <p:cBhvr>
                                        <p:cTn id="14" dur="500" spd="-100000" fill="hold"/>
                                        <p:tgtEl>
                                          <p:spTgt spid="5"/>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100"/>
                                  </p:stCondLst>
                                  <p:childTnLst>
                                    <p:animMotion origin="layout" path="M 6.25E-7 -2.59259E-6 L 6.25E-7 0.0331 " pathEditMode="relative" rAng="0" ptsTypes="AA">
                                      <p:cBhvr>
                                        <p:cTn id="19" dur="500" spd="-100000" fill="hold"/>
                                        <p:tgtEl>
                                          <p:spTgt spid="3"/>
                                        </p:tgtEl>
                                        <p:attrNameLst>
                                          <p:attrName>ppt_x</p:attrName>
                                          <p:attrName>ppt_y</p:attrName>
                                        </p:attrNameLst>
                                      </p:cBhvr>
                                      <p:rCtr x="0" y="1644"/>
                                    </p:animMotion>
                                  </p:childTnLst>
                                </p:cTn>
                              </p:par>
                            </p:childTnLst>
                          </p:cTn>
                        </p:par>
                        <p:par>
                          <p:cTn id="20" fill="hold">
                            <p:stCondLst>
                              <p:cond delay="600"/>
                            </p:stCondLst>
                            <p:childTnLst>
                              <p:par>
                                <p:cTn id="21" presetID="21"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heel(1)">
                                      <p:cBhvr>
                                        <p:cTn id="23" dur="1250"/>
                                        <p:tgtEl>
                                          <p:spTgt spid="6"/>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1250"/>
                                        <p:tgtEl>
                                          <p:spTgt spid="10"/>
                                        </p:tgtEl>
                                      </p:cBhvr>
                                    </p:animEffect>
                                  </p:childTnLst>
                                </p:cTn>
                              </p:par>
                            </p:childTnLst>
                          </p:cTn>
                        </p:par>
                        <p:par>
                          <p:cTn id="27" fill="hold">
                            <p:stCondLst>
                              <p:cond delay="1850"/>
                            </p:stCondLst>
                            <p:childTnLst>
                              <p:par>
                                <p:cTn id="28" presetID="22" presetClass="entr" presetSubtype="1"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up)">
                                      <p:cBhvr>
                                        <p:cTn id="30" dur="500"/>
                                        <p:tgtEl>
                                          <p:spTgt spid="8"/>
                                        </p:tgtEl>
                                      </p:cBhvr>
                                    </p:animEffect>
                                  </p:childTnLst>
                                </p:cTn>
                              </p:par>
                              <p:par>
                                <p:cTn id="31" presetID="22" presetClass="entr" presetSubtype="1"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500"/>
                                        <p:tgtEl>
                                          <p:spTgt spid="11"/>
                                        </p:tgtEl>
                                      </p:cBhvr>
                                    </p:animEffect>
                                  </p:childTnLst>
                                </p:cTn>
                              </p:par>
                              <p:par>
                                <p:cTn id="34" presetID="22" presetClass="entr" presetSubtype="2"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childTnLst>
                          </p:cTn>
                        </p:par>
                        <p:par>
                          <p:cTn id="37" fill="hold">
                            <p:stCondLst>
                              <p:cond delay="2350"/>
                            </p:stCondLst>
                            <p:childTnLst>
                              <p:par>
                                <p:cTn id="38" presetID="10" presetClass="entr" presetSubtype="0" fill="hold" nodeType="after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animBg="1"/>
      <p:bldP spid="10" grpId="0" animBg="1"/>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718AE-FC69-9CB6-19E5-0CAEBDD381D7}"/>
              </a:ext>
            </a:extLst>
          </p:cNvPr>
          <p:cNvSpPr>
            <a:spLocks noGrp="1"/>
          </p:cNvSpPr>
          <p:nvPr>
            <p:ph type="title"/>
          </p:nvPr>
        </p:nvSpPr>
        <p:spPr/>
        <p:txBody>
          <a:bodyPr/>
          <a:lstStyle/>
          <a:p>
            <a:r>
              <a:rPr lang="en-US"/>
              <a:t>Power Apps Solutions</a:t>
            </a:r>
          </a:p>
        </p:txBody>
      </p:sp>
      <p:sp>
        <p:nvSpPr>
          <p:cNvPr id="3" name="Content Placeholder 2">
            <a:extLst>
              <a:ext uri="{FF2B5EF4-FFF2-40B4-BE49-F238E27FC236}">
                <a16:creationId xmlns:a16="http://schemas.microsoft.com/office/drawing/2014/main" id="{F7DF1944-E035-1A7D-D28A-CC9E93F747E5}"/>
              </a:ext>
            </a:extLst>
          </p:cNvPr>
          <p:cNvSpPr txBox="1">
            <a:spLocks/>
          </p:cNvSpPr>
          <p:nvPr/>
        </p:nvSpPr>
        <p:spPr>
          <a:xfrm>
            <a:off x="838200" y="1825625"/>
            <a:ext cx="10515600" cy="4351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latin typeface="Segoe UI" panose="020B0502040204020203" pitchFamily="34" charset="0"/>
              </a:rPr>
              <a:t>ALM is the lifecycle management of applications, which includes governance, development, and maintenance.</a:t>
            </a:r>
            <a:endParaRPr lang="en-US"/>
          </a:p>
        </p:txBody>
      </p:sp>
      <p:pic>
        <p:nvPicPr>
          <p:cNvPr id="4" name="Picture 2" descr="The application lifecycle">
            <a:extLst>
              <a:ext uri="{FF2B5EF4-FFF2-40B4-BE49-F238E27FC236}">
                <a16:creationId xmlns:a16="http://schemas.microsoft.com/office/drawing/2014/main" id="{00127048-4CEE-0C59-96E2-2D44D4657C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8120" b="92949" l="5907" r="95359">
                        <a14:foregroundMark x1="47468" y1="9188" x2="39241" y2="19872"/>
                        <a14:foregroundMark x1="39241" y1="19872" x2="56540" y2="25427"/>
                        <a14:foregroundMark x1="56540" y1="25427" x2="53376" y2="8333"/>
                        <a14:foregroundMark x1="53376" y1="8333" x2="43038" y2="10256"/>
                        <a14:foregroundMark x1="78692" y1="23932" x2="69409" y2="34188"/>
                        <a14:foregroundMark x1="69409" y1="34188" x2="83122" y2="39744"/>
                        <a14:foregroundMark x1="83122" y1="39744" x2="81646" y2="24145"/>
                        <a14:foregroundMark x1="81646" y1="24145" x2="77426" y2="23718"/>
                        <a14:foregroundMark x1="90506" y1="57265" x2="75316" y2="61966"/>
                        <a14:foregroundMark x1="75316" y1="61966" x2="83966" y2="73718"/>
                        <a14:foregroundMark x1="83966" y1="73718" x2="92194" y2="60897"/>
                        <a14:foregroundMark x1="92194" y1="60897" x2="89662" y2="55983"/>
                        <a14:foregroundMark x1="55485" y1="73504" x2="47890" y2="86111"/>
                        <a14:foregroundMark x1="47890" y1="86111" x2="58017" y2="77991"/>
                        <a14:foregroundMark x1="58017" y1="77991" x2="55696" y2="73932"/>
                        <a14:foregroundMark x1="54219" y1="92094" x2="48101" y2="93162"/>
                        <a14:foregroundMark x1="92616" y1="59402" x2="95359" y2="66239"/>
                        <a14:foregroundMark x1="21519" y1="36111" x2="17511" y2="39744"/>
                        <a14:foregroundMark x1="14557" y1="32479" x2="17300" y2="33974"/>
                        <a14:foregroundMark x1="7806" y1="27991" x2="5907" y2="39744"/>
                        <a14:foregroundMark x1="19198" y1="56197" x2="6962" y2="68376"/>
                        <a14:foregroundMark x1="6962" y1="68376" x2="19620" y2="76496"/>
                        <a14:foregroundMark x1="19620" y1="76496" x2="25738" y2="64957"/>
                        <a14:foregroundMark x1="25738" y1="64957" x2="18987" y2="56197"/>
                        <a14:foregroundMark x1="42616" y1="39530" x2="37342" y2="48718"/>
                        <a14:foregroundMark x1="55063" y1="39316" x2="59283" y2="42735"/>
                      </a14:backgroundRemoval>
                    </a14:imgEffect>
                  </a14:imgLayer>
                </a14:imgProps>
              </a:ext>
              <a:ext uri="{28A0092B-C50C-407E-A947-70E740481C1C}">
                <a14:useLocalDpi xmlns:a14="http://schemas.microsoft.com/office/drawing/2010/main" val="0"/>
              </a:ext>
            </a:extLst>
          </a:blip>
          <a:srcRect/>
          <a:stretch>
            <a:fillRect/>
          </a:stretch>
        </p:blipFill>
        <p:spPr bwMode="auto">
          <a:xfrm>
            <a:off x="3262962" y="2789610"/>
            <a:ext cx="4207936" cy="41546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0024DE-FC30-E2E6-D3E0-19840B9F8551}"/>
              </a:ext>
            </a:extLst>
          </p:cNvPr>
          <p:cNvSpPr txBox="1"/>
          <p:nvPr/>
        </p:nvSpPr>
        <p:spPr>
          <a:xfrm>
            <a:off x="5013117" y="4682279"/>
            <a:ext cx="2518047" cy="369332"/>
          </a:xfrm>
          <a:prstGeom prst="rect">
            <a:avLst/>
          </a:prstGeom>
          <a:noFill/>
        </p:spPr>
        <p:txBody>
          <a:bodyPr wrap="square" lIns="0" tIns="0" rIns="0" bIns="0" rtlCol="0">
            <a:spAutoFit/>
          </a:bodyPr>
          <a:lstStyle/>
          <a:p>
            <a:pPr algn="l"/>
            <a:r>
              <a:rPr lang="en-US" sz="1200"/>
              <a:t>Application </a:t>
            </a:r>
          </a:p>
          <a:p>
            <a:pPr algn="l"/>
            <a:r>
              <a:rPr lang="en-US" sz="1200"/>
              <a:t>life cycle</a:t>
            </a:r>
          </a:p>
        </p:txBody>
      </p:sp>
    </p:spTree>
    <p:extLst>
      <p:ext uri="{BB962C8B-B14F-4D97-AF65-F5344CB8AC3E}">
        <p14:creationId xmlns:p14="http://schemas.microsoft.com/office/powerpoint/2010/main" val="36997435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12C8-588B-4276-813A-90505FD4DF5E}"/>
              </a:ext>
            </a:extLst>
          </p:cNvPr>
          <p:cNvSpPr>
            <a:spLocks noGrp="1"/>
          </p:cNvSpPr>
          <p:nvPr>
            <p:ph type="title"/>
          </p:nvPr>
        </p:nvSpPr>
        <p:spPr>
          <a:xfrm>
            <a:off x="399869" y="158232"/>
            <a:ext cx="11018520" cy="553998"/>
          </a:xfrm>
        </p:spPr>
        <p:txBody>
          <a:bodyPr/>
          <a:lstStyle/>
          <a:p>
            <a:r>
              <a:rPr lang="en-US"/>
              <a:t>Problem today</a:t>
            </a:r>
          </a:p>
        </p:txBody>
      </p:sp>
      <p:sp>
        <p:nvSpPr>
          <p:cNvPr id="3" name="Text Placeholder 2">
            <a:extLst>
              <a:ext uri="{FF2B5EF4-FFF2-40B4-BE49-F238E27FC236}">
                <a16:creationId xmlns:a16="http://schemas.microsoft.com/office/drawing/2014/main" id="{3CF86073-1604-4721-B012-3210294270FD}"/>
              </a:ext>
            </a:extLst>
          </p:cNvPr>
          <p:cNvSpPr>
            <a:spLocks noGrp="1"/>
          </p:cNvSpPr>
          <p:nvPr>
            <p:ph type="body" sz="quarter" idx="4294967295"/>
          </p:nvPr>
        </p:nvSpPr>
        <p:spPr>
          <a:xfrm>
            <a:off x="261913" y="866775"/>
            <a:ext cx="11018838" cy="941388"/>
          </a:xfrm>
        </p:spPr>
        <p:txBody>
          <a:bodyPr/>
          <a:lstStyle/>
          <a:p>
            <a:pPr marL="285750" indent="-285750">
              <a:buFont typeface="Arial" panose="020B0604020202020204" pitchFamily="34" charset="0"/>
              <a:buChar char="•"/>
            </a:pPr>
            <a:r>
              <a:rPr lang="en-US" sz="1800"/>
              <a:t>Static links are maintained across import/export</a:t>
            </a:r>
          </a:p>
          <a:p>
            <a:pPr marL="285750" indent="-285750">
              <a:buFont typeface="Arial" panose="020B0604020202020204" pitchFamily="34" charset="0"/>
              <a:buChar char="•"/>
            </a:pPr>
            <a:r>
              <a:rPr lang="en-US" sz="1800"/>
              <a:t>Same report referenced by multiple Dataverse environments</a:t>
            </a:r>
          </a:p>
          <a:p>
            <a:pPr marL="285750" indent="-285750">
              <a:buFont typeface="Arial" panose="020B0604020202020204" pitchFamily="34" charset="0"/>
              <a:buChar char="•"/>
            </a:pPr>
            <a:r>
              <a:rPr lang="en-US" sz="1800"/>
              <a:t>Does not support cross-tenant solution install, as link will be broken</a:t>
            </a:r>
          </a:p>
        </p:txBody>
      </p:sp>
      <p:sp>
        <p:nvSpPr>
          <p:cNvPr id="5" name="Rectangle 4">
            <a:extLst>
              <a:ext uri="{FF2B5EF4-FFF2-40B4-BE49-F238E27FC236}">
                <a16:creationId xmlns:a16="http://schemas.microsoft.com/office/drawing/2014/main" id="{371705E1-BB5E-415C-BCC7-A3FD941FF33E}"/>
              </a:ext>
            </a:extLst>
          </p:cNvPr>
          <p:cNvSpPr/>
          <p:nvPr/>
        </p:nvSpPr>
        <p:spPr bwMode="auto">
          <a:xfrm>
            <a:off x="588262" y="2215167"/>
            <a:ext cx="3964419" cy="4397128"/>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Tenant</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79A17425-9E25-4D81-AFCF-80C8B9F6D353}"/>
              </a:ext>
            </a:extLst>
          </p:cNvPr>
          <p:cNvSpPr/>
          <p:nvPr/>
        </p:nvSpPr>
        <p:spPr bwMode="auto">
          <a:xfrm>
            <a:off x="721721" y="2360054"/>
            <a:ext cx="1673748" cy="126534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Workspace</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pic>
        <p:nvPicPr>
          <p:cNvPr id="10" name="Graphic 9" descr="Document outline">
            <a:extLst>
              <a:ext uri="{FF2B5EF4-FFF2-40B4-BE49-F238E27FC236}">
                <a16:creationId xmlns:a16="http://schemas.microsoft.com/office/drawing/2014/main" id="{9E712F62-120E-4EE6-BECC-648E31A479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2935" y="2514600"/>
            <a:ext cx="608527" cy="608527"/>
          </a:xfrm>
          <a:prstGeom prst="rect">
            <a:avLst/>
          </a:prstGeom>
        </p:spPr>
      </p:pic>
      <p:sp>
        <p:nvSpPr>
          <p:cNvPr id="12" name="Rectangle 11">
            <a:extLst>
              <a:ext uri="{FF2B5EF4-FFF2-40B4-BE49-F238E27FC236}">
                <a16:creationId xmlns:a16="http://schemas.microsoft.com/office/drawing/2014/main" id="{5C5D0991-917B-405B-8199-AF305FA6598E}"/>
              </a:ext>
            </a:extLst>
          </p:cNvPr>
          <p:cNvSpPr/>
          <p:nvPr/>
        </p:nvSpPr>
        <p:spPr bwMode="auto">
          <a:xfrm>
            <a:off x="721720" y="3779948"/>
            <a:ext cx="1673749" cy="2067059"/>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Dataverse</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pic>
        <p:nvPicPr>
          <p:cNvPr id="14" name="Graphic 13" descr="Document outline">
            <a:extLst>
              <a:ext uri="{FF2B5EF4-FFF2-40B4-BE49-F238E27FC236}">
                <a16:creationId xmlns:a16="http://schemas.microsoft.com/office/drawing/2014/main" id="{7FB56CAD-A13D-423C-AE85-9BCF81BE54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7418" y="4049047"/>
            <a:ext cx="608527" cy="608527"/>
          </a:xfrm>
          <a:prstGeom prst="rect">
            <a:avLst/>
          </a:prstGeom>
        </p:spPr>
      </p:pic>
      <p:sp>
        <p:nvSpPr>
          <p:cNvPr id="18" name="Rectangle 17">
            <a:extLst>
              <a:ext uri="{FF2B5EF4-FFF2-40B4-BE49-F238E27FC236}">
                <a16:creationId xmlns:a16="http://schemas.microsoft.com/office/drawing/2014/main" id="{CBED678A-29CF-48AD-95C8-F06F66B192D9}"/>
              </a:ext>
            </a:extLst>
          </p:cNvPr>
          <p:cNvSpPr/>
          <p:nvPr/>
        </p:nvSpPr>
        <p:spPr bwMode="auto">
          <a:xfrm>
            <a:off x="825573" y="3875188"/>
            <a:ext cx="1351778" cy="1384474"/>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Solution</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cxnSp>
        <p:nvCxnSpPr>
          <p:cNvPr id="20" name="Connector: Curved 19">
            <a:extLst>
              <a:ext uri="{FF2B5EF4-FFF2-40B4-BE49-F238E27FC236}">
                <a16:creationId xmlns:a16="http://schemas.microsoft.com/office/drawing/2014/main" id="{A122BBF1-84CA-4F7F-87E5-45C0A8089CCA}"/>
              </a:ext>
            </a:extLst>
          </p:cNvPr>
          <p:cNvCxnSpPr>
            <a:stCxn id="14" idx="1"/>
            <a:endCxn id="10" idx="1"/>
          </p:cNvCxnSpPr>
          <p:nvPr/>
        </p:nvCxnSpPr>
        <p:spPr>
          <a:xfrm rot="10800000">
            <a:off x="892936" y="2818865"/>
            <a:ext cx="54483" cy="1534447"/>
          </a:xfrm>
          <a:prstGeom prst="curvedConnector3">
            <a:avLst>
              <a:gd name="adj1" fmla="val 1346921"/>
            </a:avLst>
          </a:prstGeom>
          <a:ln>
            <a:solidFill>
              <a:schemeClr val="tx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A9C6AA9-84E5-4ED5-BC5C-37AEA1165E39}"/>
              </a:ext>
            </a:extLst>
          </p:cNvPr>
          <p:cNvSpPr/>
          <p:nvPr/>
        </p:nvSpPr>
        <p:spPr bwMode="auto">
          <a:xfrm>
            <a:off x="2489820" y="3779948"/>
            <a:ext cx="1673749" cy="2067059"/>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Dataverse</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27" name="Rectangle 26">
            <a:extLst>
              <a:ext uri="{FF2B5EF4-FFF2-40B4-BE49-F238E27FC236}">
                <a16:creationId xmlns:a16="http://schemas.microsoft.com/office/drawing/2014/main" id="{76BA4791-CD67-494C-AB29-59E693B717D9}"/>
              </a:ext>
            </a:extLst>
          </p:cNvPr>
          <p:cNvSpPr/>
          <p:nvPr/>
        </p:nvSpPr>
        <p:spPr bwMode="auto">
          <a:xfrm>
            <a:off x="6207112" y="2218384"/>
            <a:ext cx="3964419" cy="4397128"/>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Tenant</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29" name="Rectangle 28">
            <a:extLst>
              <a:ext uri="{FF2B5EF4-FFF2-40B4-BE49-F238E27FC236}">
                <a16:creationId xmlns:a16="http://schemas.microsoft.com/office/drawing/2014/main" id="{94D0907D-E3A6-4BC4-9274-132570A07460}"/>
              </a:ext>
            </a:extLst>
          </p:cNvPr>
          <p:cNvSpPr/>
          <p:nvPr/>
        </p:nvSpPr>
        <p:spPr bwMode="auto">
          <a:xfrm>
            <a:off x="6514024" y="3783165"/>
            <a:ext cx="1673749" cy="2067059"/>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Dataverse</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Tree>
    <p:extLst>
      <p:ext uri="{BB962C8B-B14F-4D97-AF65-F5344CB8AC3E}">
        <p14:creationId xmlns:p14="http://schemas.microsoft.com/office/powerpoint/2010/main" val="3542638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12C8-588B-4276-813A-90505FD4DF5E}"/>
              </a:ext>
            </a:extLst>
          </p:cNvPr>
          <p:cNvSpPr>
            <a:spLocks noGrp="1"/>
          </p:cNvSpPr>
          <p:nvPr>
            <p:ph type="title"/>
          </p:nvPr>
        </p:nvSpPr>
        <p:spPr>
          <a:xfrm>
            <a:off x="376894" y="158232"/>
            <a:ext cx="11018520" cy="553998"/>
          </a:xfrm>
        </p:spPr>
        <p:txBody>
          <a:bodyPr/>
          <a:lstStyle/>
          <a:p>
            <a:r>
              <a:rPr lang="en-US"/>
              <a:t>Problem today</a:t>
            </a:r>
          </a:p>
        </p:txBody>
      </p:sp>
      <p:sp>
        <p:nvSpPr>
          <p:cNvPr id="5" name="Rectangle 4">
            <a:extLst>
              <a:ext uri="{FF2B5EF4-FFF2-40B4-BE49-F238E27FC236}">
                <a16:creationId xmlns:a16="http://schemas.microsoft.com/office/drawing/2014/main" id="{371705E1-BB5E-415C-BCC7-A3FD941FF33E}"/>
              </a:ext>
            </a:extLst>
          </p:cNvPr>
          <p:cNvSpPr/>
          <p:nvPr/>
        </p:nvSpPr>
        <p:spPr bwMode="auto">
          <a:xfrm>
            <a:off x="588262" y="2215167"/>
            <a:ext cx="3964419" cy="4397128"/>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Tenant</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8" name="Rectangle 7">
            <a:extLst>
              <a:ext uri="{FF2B5EF4-FFF2-40B4-BE49-F238E27FC236}">
                <a16:creationId xmlns:a16="http://schemas.microsoft.com/office/drawing/2014/main" id="{79A17425-9E25-4D81-AFCF-80C8B9F6D353}"/>
              </a:ext>
            </a:extLst>
          </p:cNvPr>
          <p:cNvSpPr/>
          <p:nvPr/>
        </p:nvSpPr>
        <p:spPr bwMode="auto">
          <a:xfrm>
            <a:off x="721721" y="2360054"/>
            <a:ext cx="1671260" cy="126534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Workspace</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pic>
        <p:nvPicPr>
          <p:cNvPr id="10" name="Graphic 9" descr="Document outline">
            <a:extLst>
              <a:ext uri="{FF2B5EF4-FFF2-40B4-BE49-F238E27FC236}">
                <a16:creationId xmlns:a16="http://schemas.microsoft.com/office/drawing/2014/main" id="{9E712F62-120E-4EE6-BECC-648E31A479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2935" y="2514600"/>
            <a:ext cx="608527" cy="608527"/>
          </a:xfrm>
          <a:prstGeom prst="rect">
            <a:avLst/>
          </a:prstGeom>
        </p:spPr>
      </p:pic>
      <p:sp>
        <p:nvSpPr>
          <p:cNvPr id="12" name="Rectangle 11">
            <a:extLst>
              <a:ext uri="{FF2B5EF4-FFF2-40B4-BE49-F238E27FC236}">
                <a16:creationId xmlns:a16="http://schemas.microsoft.com/office/drawing/2014/main" id="{5C5D0991-917B-405B-8199-AF305FA6598E}"/>
              </a:ext>
            </a:extLst>
          </p:cNvPr>
          <p:cNvSpPr/>
          <p:nvPr/>
        </p:nvSpPr>
        <p:spPr bwMode="auto">
          <a:xfrm>
            <a:off x="721720" y="3779948"/>
            <a:ext cx="1673749" cy="2067059"/>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Dataverse</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pic>
        <p:nvPicPr>
          <p:cNvPr id="14" name="Graphic 13" descr="Document outline">
            <a:extLst>
              <a:ext uri="{FF2B5EF4-FFF2-40B4-BE49-F238E27FC236}">
                <a16:creationId xmlns:a16="http://schemas.microsoft.com/office/drawing/2014/main" id="{7FB56CAD-A13D-423C-AE85-9BCF81BE54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7418" y="4049047"/>
            <a:ext cx="608527" cy="608527"/>
          </a:xfrm>
          <a:prstGeom prst="rect">
            <a:avLst/>
          </a:prstGeom>
        </p:spPr>
      </p:pic>
      <p:sp>
        <p:nvSpPr>
          <p:cNvPr id="18" name="Rectangle 17">
            <a:extLst>
              <a:ext uri="{FF2B5EF4-FFF2-40B4-BE49-F238E27FC236}">
                <a16:creationId xmlns:a16="http://schemas.microsoft.com/office/drawing/2014/main" id="{CBED678A-29CF-48AD-95C8-F06F66B192D9}"/>
              </a:ext>
            </a:extLst>
          </p:cNvPr>
          <p:cNvSpPr/>
          <p:nvPr/>
        </p:nvSpPr>
        <p:spPr bwMode="auto">
          <a:xfrm>
            <a:off x="825573" y="3875188"/>
            <a:ext cx="1351778" cy="1384474"/>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Solution</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cxnSp>
        <p:nvCxnSpPr>
          <p:cNvPr id="20" name="Connector: Curved 19">
            <a:extLst>
              <a:ext uri="{FF2B5EF4-FFF2-40B4-BE49-F238E27FC236}">
                <a16:creationId xmlns:a16="http://schemas.microsoft.com/office/drawing/2014/main" id="{A122BBF1-84CA-4F7F-87E5-45C0A8089CCA}"/>
              </a:ext>
            </a:extLst>
          </p:cNvPr>
          <p:cNvCxnSpPr>
            <a:stCxn id="14" idx="1"/>
            <a:endCxn id="10" idx="1"/>
          </p:cNvCxnSpPr>
          <p:nvPr/>
        </p:nvCxnSpPr>
        <p:spPr>
          <a:xfrm rot="10800000">
            <a:off x="892936" y="2818865"/>
            <a:ext cx="54483" cy="1534447"/>
          </a:xfrm>
          <a:prstGeom prst="curvedConnector3">
            <a:avLst>
              <a:gd name="adj1" fmla="val 1346921"/>
            </a:avLst>
          </a:prstGeom>
          <a:ln>
            <a:solidFill>
              <a:schemeClr val="tx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A9C6AA9-84E5-4ED5-BC5C-37AEA1165E39}"/>
              </a:ext>
            </a:extLst>
          </p:cNvPr>
          <p:cNvSpPr/>
          <p:nvPr/>
        </p:nvSpPr>
        <p:spPr bwMode="auto">
          <a:xfrm>
            <a:off x="2489820" y="3779948"/>
            <a:ext cx="1673749" cy="2067059"/>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Dataverse</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25" name="Rectangle 24">
            <a:extLst>
              <a:ext uri="{FF2B5EF4-FFF2-40B4-BE49-F238E27FC236}">
                <a16:creationId xmlns:a16="http://schemas.microsoft.com/office/drawing/2014/main" id="{839C511D-2E36-4C71-AB12-F0C8096C8FA4}"/>
              </a:ext>
            </a:extLst>
          </p:cNvPr>
          <p:cNvSpPr/>
          <p:nvPr/>
        </p:nvSpPr>
        <p:spPr bwMode="auto">
          <a:xfrm>
            <a:off x="6207112" y="2218384"/>
            <a:ext cx="3964419" cy="4397128"/>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Tenant</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pic>
        <p:nvPicPr>
          <p:cNvPr id="4" name="Graphic 3" descr="Document outline">
            <a:extLst>
              <a:ext uri="{FF2B5EF4-FFF2-40B4-BE49-F238E27FC236}">
                <a16:creationId xmlns:a16="http://schemas.microsoft.com/office/drawing/2014/main" id="{3C28D166-5630-499F-AB37-87559CC54E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7782" y="4049047"/>
            <a:ext cx="608527" cy="608527"/>
          </a:xfrm>
          <a:prstGeom prst="rect">
            <a:avLst/>
          </a:prstGeom>
        </p:spPr>
      </p:pic>
      <p:sp>
        <p:nvSpPr>
          <p:cNvPr id="6" name="Rectangle 5">
            <a:extLst>
              <a:ext uri="{FF2B5EF4-FFF2-40B4-BE49-F238E27FC236}">
                <a16:creationId xmlns:a16="http://schemas.microsoft.com/office/drawing/2014/main" id="{8CB363D5-6C39-49A6-B262-E86A3583A0D9}"/>
              </a:ext>
            </a:extLst>
          </p:cNvPr>
          <p:cNvSpPr/>
          <p:nvPr/>
        </p:nvSpPr>
        <p:spPr bwMode="auto">
          <a:xfrm>
            <a:off x="2585937" y="3875188"/>
            <a:ext cx="1351778" cy="1384474"/>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Solution</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sp>
        <p:nvSpPr>
          <p:cNvPr id="7" name="Arrow: Right 6">
            <a:extLst>
              <a:ext uri="{FF2B5EF4-FFF2-40B4-BE49-F238E27FC236}">
                <a16:creationId xmlns:a16="http://schemas.microsoft.com/office/drawing/2014/main" id="{0B994E10-5DAD-4203-B571-C1E927C927FA}"/>
              </a:ext>
            </a:extLst>
          </p:cNvPr>
          <p:cNvSpPr/>
          <p:nvPr/>
        </p:nvSpPr>
        <p:spPr bwMode="auto">
          <a:xfrm>
            <a:off x="2091205" y="4706295"/>
            <a:ext cx="608527" cy="21436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9" name="Connector: Curved 8">
            <a:extLst>
              <a:ext uri="{FF2B5EF4-FFF2-40B4-BE49-F238E27FC236}">
                <a16:creationId xmlns:a16="http://schemas.microsoft.com/office/drawing/2014/main" id="{8C2404E3-52CE-475B-B06A-334E0DED7ED7}"/>
              </a:ext>
            </a:extLst>
          </p:cNvPr>
          <p:cNvCxnSpPr>
            <a:cxnSpLocks/>
            <a:stCxn id="4" idx="3"/>
            <a:endCxn id="10" idx="3"/>
          </p:cNvCxnSpPr>
          <p:nvPr/>
        </p:nvCxnSpPr>
        <p:spPr>
          <a:xfrm flipH="1" flipV="1">
            <a:off x="1501462" y="2818864"/>
            <a:ext cx="1814847" cy="1534447"/>
          </a:xfrm>
          <a:prstGeom prst="curvedConnector3">
            <a:avLst>
              <a:gd name="adj1" fmla="val -12596"/>
            </a:avLst>
          </a:prstGeom>
          <a:ln>
            <a:solidFill>
              <a:schemeClr val="tx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14AE616-3EC5-4154-A22F-94EC7DE974AF}"/>
              </a:ext>
            </a:extLst>
          </p:cNvPr>
          <p:cNvSpPr/>
          <p:nvPr/>
        </p:nvSpPr>
        <p:spPr bwMode="auto">
          <a:xfrm>
            <a:off x="6514024" y="3783165"/>
            <a:ext cx="1673749" cy="2067059"/>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Dataverse</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pic>
        <p:nvPicPr>
          <p:cNvPr id="21" name="Graphic 20" descr="Document outline">
            <a:extLst>
              <a:ext uri="{FF2B5EF4-FFF2-40B4-BE49-F238E27FC236}">
                <a16:creationId xmlns:a16="http://schemas.microsoft.com/office/drawing/2014/main" id="{F4C5B34B-37A4-4E55-B487-C1D8DEBAA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9722" y="4052264"/>
            <a:ext cx="608527" cy="608527"/>
          </a:xfrm>
          <a:prstGeom prst="rect">
            <a:avLst/>
          </a:prstGeom>
        </p:spPr>
      </p:pic>
      <p:sp>
        <p:nvSpPr>
          <p:cNvPr id="27" name="Rectangle 26">
            <a:extLst>
              <a:ext uri="{FF2B5EF4-FFF2-40B4-BE49-F238E27FC236}">
                <a16:creationId xmlns:a16="http://schemas.microsoft.com/office/drawing/2014/main" id="{6E09CFDD-798F-4706-8341-404F1398D497}"/>
              </a:ext>
            </a:extLst>
          </p:cNvPr>
          <p:cNvSpPr/>
          <p:nvPr/>
        </p:nvSpPr>
        <p:spPr bwMode="auto">
          <a:xfrm>
            <a:off x="6617877" y="3878405"/>
            <a:ext cx="1351778" cy="1384474"/>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Solution</a:t>
            </a:r>
            <a:endPar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endParaRPr>
          </a:p>
        </p:txBody>
      </p:sp>
      <p:cxnSp>
        <p:nvCxnSpPr>
          <p:cNvPr id="29" name="Connector: Curved 28">
            <a:extLst>
              <a:ext uri="{FF2B5EF4-FFF2-40B4-BE49-F238E27FC236}">
                <a16:creationId xmlns:a16="http://schemas.microsoft.com/office/drawing/2014/main" id="{4BD571EE-FC5E-4A93-B206-0D638D22F3EC}"/>
              </a:ext>
            </a:extLst>
          </p:cNvPr>
          <p:cNvCxnSpPr>
            <a:cxnSpLocks/>
            <a:stCxn id="21" idx="0"/>
            <a:endCxn id="33" idx="3"/>
          </p:cNvCxnSpPr>
          <p:nvPr/>
        </p:nvCxnSpPr>
        <p:spPr>
          <a:xfrm rot="16200000" flipV="1">
            <a:off x="5742024" y="2750302"/>
            <a:ext cx="1080464" cy="1523460"/>
          </a:xfrm>
          <a:prstGeom prst="curvedConnector2">
            <a:avLst/>
          </a:prstGeom>
          <a:ln>
            <a:solidFill>
              <a:schemeClr val="tx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No sign with solid fill">
            <a:extLst>
              <a:ext uri="{FF2B5EF4-FFF2-40B4-BE49-F238E27FC236}">
                <a16:creationId xmlns:a16="http://schemas.microsoft.com/office/drawing/2014/main" id="{8AABE08D-4C03-4DCB-8FC3-5A96FC4CD5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06126" y="2514600"/>
            <a:ext cx="914400" cy="914400"/>
          </a:xfrm>
          <a:prstGeom prst="rect">
            <a:avLst/>
          </a:prstGeom>
        </p:spPr>
      </p:pic>
      <p:sp>
        <p:nvSpPr>
          <p:cNvPr id="36" name="Arrow: Right 35">
            <a:extLst>
              <a:ext uri="{FF2B5EF4-FFF2-40B4-BE49-F238E27FC236}">
                <a16:creationId xmlns:a16="http://schemas.microsoft.com/office/drawing/2014/main" id="{04247A24-D28D-4420-860C-4385A0534947}"/>
              </a:ext>
            </a:extLst>
          </p:cNvPr>
          <p:cNvSpPr/>
          <p:nvPr/>
        </p:nvSpPr>
        <p:spPr bwMode="auto">
          <a:xfrm>
            <a:off x="2091204" y="4903376"/>
            <a:ext cx="4586492" cy="21436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1" name="Text Placeholder 2">
            <a:extLst>
              <a:ext uri="{FF2B5EF4-FFF2-40B4-BE49-F238E27FC236}">
                <a16:creationId xmlns:a16="http://schemas.microsoft.com/office/drawing/2014/main" id="{8E179EEB-EB61-5F41-C0B5-A32E412732BC}"/>
              </a:ext>
            </a:extLst>
          </p:cNvPr>
          <p:cNvSpPr txBox="1">
            <a:spLocks/>
          </p:cNvSpPr>
          <p:nvPr/>
        </p:nvSpPr>
        <p:spPr>
          <a:xfrm>
            <a:off x="261913" y="866775"/>
            <a:ext cx="11018838" cy="9413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a:t>Static links are maintained across import/export</a:t>
            </a:r>
          </a:p>
          <a:p>
            <a:pPr marL="285750" indent="-285750">
              <a:buFont typeface="Arial" panose="020B0604020202020204" pitchFamily="34" charset="0"/>
              <a:buChar char="•"/>
            </a:pPr>
            <a:r>
              <a:rPr lang="en-US" sz="1800"/>
              <a:t>Same report referenced by multiple Dataverse environments</a:t>
            </a:r>
          </a:p>
          <a:p>
            <a:pPr marL="285750" indent="-285750">
              <a:buFont typeface="Arial" panose="020B0604020202020204" pitchFamily="34" charset="0"/>
              <a:buChar char="•"/>
            </a:pPr>
            <a:r>
              <a:rPr lang="en-US" sz="1800"/>
              <a:t>Does not support cross-tenant solution install, as link will be broken</a:t>
            </a:r>
          </a:p>
        </p:txBody>
      </p:sp>
    </p:spTree>
    <p:custDataLst>
      <p:tags r:id="rId1"/>
    </p:custDataLst>
    <p:extLst>
      <p:ext uri="{BB962C8B-B14F-4D97-AF65-F5344CB8AC3E}">
        <p14:creationId xmlns:p14="http://schemas.microsoft.com/office/powerpoint/2010/main" val="3578442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27"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7EDE1E-DD4A-D27E-36B3-E01F63E05212}"/>
              </a:ext>
            </a:extLst>
          </p:cNvPr>
          <p:cNvSpPr>
            <a:spLocks noGrp="1"/>
          </p:cNvSpPr>
          <p:nvPr>
            <p:ph type="title"/>
          </p:nvPr>
        </p:nvSpPr>
        <p:spPr/>
        <p:txBody>
          <a:bodyPr/>
          <a:lstStyle/>
          <a:p>
            <a:r>
              <a:rPr lang="en-US"/>
              <a:t>Add to </a:t>
            </a:r>
            <a:r>
              <a:rPr lang="en-US" err="1"/>
              <a:t>Dataverse</a:t>
            </a:r>
            <a:endParaRPr lang="en-US"/>
          </a:p>
        </p:txBody>
      </p:sp>
      <p:grpSp>
        <p:nvGrpSpPr>
          <p:cNvPr id="8" name="Group 7">
            <a:extLst>
              <a:ext uri="{FF2B5EF4-FFF2-40B4-BE49-F238E27FC236}">
                <a16:creationId xmlns:a16="http://schemas.microsoft.com/office/drawing/2014/main" id="{B409933C-F142-CEDD-113F-A56B128277E6}"/>
              </a:ext>
              <a:ext uri="{C183D7F6-B498-43B3-948B-1728B52AA6E4}">
                <adec:decorative xmlns:adec="http://schemas.microsoft.com/office/drawing/2017/decorative" val="1"/>
              </a:ext>
            </a:extLst>
          </p:cNvPr>
          <p:cNvGrpSpPr/>
          <p:nvPr/>
        </p:nvGrpSpPr>
        <p:grpSpPr>
          <a:xfrm>
            <a:off x="5472229" y="1431078"/>
            <a:ext cx="4884150" cy="4601422"/>
            <a:chOff x="5472229" y="1431078"/>
            <a:chExt cx="4884150" cy="4601422"/>
          </a:xfrm>
        </p:grpSpPr>
        <p:sp>
          <p:nvSpPr>
            <p:cNvPr id="6" name="Rectangle 5">
              <a:extLst>
                <a:ext uri="{FF2B5EF4-FFF2-40B4-BE49-F238E27FC236}">
                  <a16:creationId xmlns:a16="http://schemas.microsoft.com/office/drawing/2014/main" id="{E3E737D8-0814-E63F-8466-3A3AAD1069BC}"/>
                </a:ext>
              </a:extLst>
            </p:cNvPr>
            <p:cNvSpPr/>
            <p:nvPr/>
          </p:nvSpPr>
          <p:spPr bwMode="auto">
            <a:xfrm>
              <a:off x="5472229" y="1431078"/>
              <a:ext cx="4884150" cy="4601422"/>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Tenant</a:t>
              </a:r>
            </a:p>
          </p:txBody>
        </p:sp>
        <p:sp>
          <p:nvSpPr>
            <p:cNvPr id="18" name="Rectangle 17">
              <a:extLst>
                <a:ext uri="{FF2B5EF4-FFF2-40B4-BE49-F238E27FC236}">
                  <a16:creationId xmlns:a16="http://schemas.microsoft.com/office/drawing/2014/main" id="{C0369CEC-CE84-28FD-F61E-54F86E046130}"/>
                </a:ext>
              </a:extLst>
            </p:cNvPr>
            <p:cNvSpPr/>
            <p:nvPr/>
          </p:nvSpPr>
          <p:spPr bwMode="auto">
            <a:xfrm>
              <a:off x="7573711" y="1638022"/>
              <a:ext cx="1683157" cy="111841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PBI shared workspace</a:t>
              </a:r>
            </a:p>
          </p:txBody>
        </p:sp>
        <p:sp>
          <p:nvSpPr>
            <p:cNvPr id="17" name="Rectangle 16">
              <a:extLst>
                <a:ext uri="{FF2B5EF4-FFF2-40B4-BE49-F238E27FC236}">
                  <a16:creationId xmlns:a16="http://schemas.microsoft.com/office/drawing/2014/main" id="{E9D16AD4-30CD-120D-42A5-6C76AB9F4FBF}"/>
                </a:ext>
              </a:extLst>
            </p:cNvPr>
            <p:cNvSpPr/>
            <p:nvPr/>
          </p:nvSpPr>
          <p:spPr bwMode="auto">
            <a:xfrm>
              <a:off x="7699085" y="2245378"/>
              <a:ext cx="1414826" cy="362512"/>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Report/Dataset</a:t>
              </a:r>
              <a:endParaRPr lang="en-US">
                <a:solidFill>
                  <a:schemeClr val="tx1"/>
                </a:solidFill>
                <a:latin typeface="+mj-lt"/>
                <a:ea typeface="Segoe UI" pitchFamily="34" charset="0"/>
                <a:cs typeface="Segoe UI" pitchFamily="34" charset="0"/>
              </a:endParaRPr>
            </a:p>
          </p:txBody>
        </p:sp>
      </p:grpSp>
      <p:sp>
        <p:nvSpPr>
          <p:cNvPr id="85" name="TextBox 84">
            <a:extLst>
              <a:ext uri="{FF2B5EF4-FFF2-40B4-BE49-F238E27FC236}">
                <a16:creationId xmlns:a16="http://schemas.microsoft.com/office/drawing/2014/main" id="{1DB5C3D2-43EF-7B77-B43E-0FED9AF18628}"/>
              </a:ext>
            </a:extLst>
          </p:cNvPr>
          <p:cNvSpPr txBox="1"/>
          <p:nvPr/>
        </p:nvSpPr>
        <p:spPr>
          <a:xfrm>
            <a:off x="588263" y="1528120"/>
            <a:ext cx="3187805" cy="3974550"/>
          </a:xfrm>
          <a:prstGeom prst="rect">
            <a:avLst/>
          </a:prstGeom>
          <a:noFill/>
        </p:spPr>
        <p:txBody>
          <a:bodyPr wrap="square" lIns="0" tIns="0" rIns="0" bIns="0" rtlCol="0">
            <a:spAutoFit/>
          </a:bodyPr>
          <a:lstStyle/>
          <a:p>
            <a:pPr>
              <a:lnSpc>
                <a:spcPct val="110000"/>
              </a:lnSpc>
              <a:spcAft>
                <a:spcPts val="1200"/>
              </a:spcAft>
            </a:pPr>
            <a:r>
              <a:rPr lang="en-US" sz="2000"/>
              <a:t>Power BI reports &amp; dataset from </a:t>
            </a:r>
            <a:r>
              <a:rPr lang="en-US" sz="2000">
                <a:solidFill>
                  <a:schemeClr val="accent1"/>
                </a:solidFill>
                <a:hlinkClick r:id="rId3" action="ppaction://hlinkfile">
                  <a:extLst>
                    <a:ext uri="{A12FA001-AC4F-418D-AE19-62706E023703}">
                      <ahyp:hlinkClr xmlns:ahyp="http://schemas.microsoft.com/office/drawing/2018/hyperlinkcolor" val="tx"/>
                    </a:ext>
                  </a:extLst>
                </a:hlinkClick>
              </a:rPr>
              <a:t>app.powerbi.com</a:t>
            </a:r>
            <a:r>
              <a:rPr lang="en-US" sz="2000" u="sng">
                <a:solidFill>
                  <a:schemeClr val="accent1"/>
                </a:solidFill>
                <a:hlinkClick r:id="rId3" action="ppaction://hlinkfile">
                  <a:extLst>
                    <a:ext uri="{A12FA001-AC4F-418D-AE19-62706E023703}">
                      <ahyp:hlinkClr xmlns:ahyp="http://schemas.microsoft.com/office/drawing/2018/hyperlinkcolor" val="tx"/>
                    </a:ext>
                  </a:extLst>
                </a:hlinkClick>
              </a:rPr>
              <a:t> </a:t>
            </a:r>
            <a:r>
              <a:rPr lang="en-US" sz="2000"/>
              <a:t>can be added to Dataverse environments. </a:t>
            </a:r>
          </a:p>
          <a:p>
            <a:pPr>
              <a:lnSpc>
                <a:spcPct val="110000"/>
              </a:lnSpc>
              <a:spcAft>
                <a:spcPts val="1200"/>
              </a:spcAft>
            </a:pPr>
            <a:r>
              <a:rPr lang="en-US" sz="2000"/>
              <a:t>Maker must have write permission to the shared Power BI workspace.</a:t>
            </a:r>
          </a:p>
          <a:p>
            <a:pPr>
              <a:lnSpc>
                <a:spcPct val="110000"/>
              </a:lnSpc>
              <a:spcAft>
                <a:spcPts val="1200"/>
              </a:spcAft>
            </a:pPr>
            <a:endParaRPr lang="en-US" sz="2000"/>
          </a:p>
          <a:p>
            <a:pPr>
              <a:lnSpc>
                <a:spcPct val="110000"/>
              </a:lnSpc>
              <a:spcAft>
                <a:spcPts val="1200"/>
              </a:spcAft>
            </a:pPr>
            <a:endParaRPr lang="en-US" sz="2000"/>
          </a:p>
          <a:p>
            <a:pPr>
              <a:lnSpc>
                <a:spcPct val="110000"/>
              </a:lnSpc>
              <a:spcAft>
                <a:spcPts val="1200"/>
              </a:spcAft>
            </a:pPr>
            <a:endParaRPr lang="en-US" sz="2000"/>
          </a:p>
        </p:txBody>
      </p:sp>
    </p:spTree>
    <p:extLst>
      <p:ext uri="{BB962C8B-B14F-4D97-AF65-F5344CB8AC3E}">
        <p14:creationId xmlns:p14="http://schemas.microsoft.com/office/powerpoint/2010/main" val="1779315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42" presetClass="path" presetSubtype="0" decel="100000" fill="hold" grpId="1" nodeType="withEffect">
                                  <p:stCondLst>
                                    <p:cond delay="100"/>
                                  </p:stCondLst>
                                  <p:childTnLst>
                                    <p:animMotion origin="layout" path="M 6.25E-7 -2.59259E-6 L 6.25E-7 0.0331 " pathEditMode="relative" rAng="0" ptsTypes="AA">
                                      <p:cBhvr>
                                        <p:cTn id="9" dur="500" spd="-100000" fill="hold"/>
                                        <p:tgtEl>
                                          <p:spTgt spid="85"/>
                                        </p:tgtEl>
                                        <p:attrNameLst>
                                          <p:attrName>ppt_x</p:attrName>
                                          <p:attrName>ppt_y</p:attrName>
                                        </p:attrNameLst>
                                      </p:cBhvr>
                                      <p:rCtr x="0" y="1644"/>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7EDE1E-DD4A-D27E-36B3-E01F63E05212}"/>
              </a:ext>
            </a:extLst>
          </p:cNvPr>
          <p:cNvSpPr>
            <a:spLocks noGrp="1"/>
          </p:cNvSpPr>
          <p:nvPr>
            <p:ph type="title"/>
          </p:nvPr>
        </p:nvSpPr>
        <p:spPr/>
        <p:txBody>
          <a:bodyPr/>
          <a:lstStyle/>
          <a:p>
            <a:r>
              <a:rPr lang="en-US">
                <a:cs typeface="Segoe UI"/>
              </a:rPr>
              <a:t>Add to Dataverse</a:t>
            </a:r>
          </a:p>
        </p:txBody>
      </p:sp>
      <p:sp>
        <p:nvSpPr>
          <p:cNvPr id="85" name="TextBox 84">
            <a:extLst>
              <a:ext uri="{FF2B5EF4-FFF2-40B4-BE49-F238E27FC236}">
                <a16:creationId xmlns:a16="http://schemas.microsoft.com/office/drawing/2014/main" id="{1DB5C3D2-43EF-7B77-B43E-0FED9AF18628}"/>
              </a:ext>
            </a:extLst>
          </p:cNvPr>
          <p:cNvSpPr txBox="1"/>
          <p:nvPr/>
        </p:nvSpPr>
        <p:spPr>
          <a:xfrm>
            <a:off x="588263" y="1528120"/>
            <a:ext cx="3187805" cy="2651110"/>
          </a:xfrm>
          <a:prstGeom prst="rect">
            <a:avLst/>
          </a:prstGeom>
          <a:noFill/>
        </p:spPr>
        <p:txBody>
          <a:bodyPr wrap="square" lIns="0" tIns="0" rIns="0" bIns="0" rtlCol="0">
            <a:spAutoFit/>
          </a:bodyPr>
          <a:lstStyle/>
          <a:p>
            <a:pPr>
              <a:lnSpc>
                <a:spcPct val="110000"/>
              </a:lnSpc>
              <a:spcAft>
                <a:spcPts val="1200"/>
              </a:spcAft>
            </a:pPr>
            <a:r>
              <a:rPr lang="en-US" sz="2000"/>
              <a:t>Add “From Power BI” will export the content into Dataverse. </a:t>
            </a:r>
          </a:p>
          <a:p>
            <a:pPr>
              <a:lnSpc>
                <a:spcPct val="110000"/>
              </a:lnSpc>
              <a:spcAft>
                <a:spcPts val="1200"/>
              </a:spcAft>
            </a:pPr>
            <a:r>
              <a:rPr lang="en-US" sz="2000"/>
              <a:t>The Dataverse component includes a payload of the content.</a:t>
            </a:r>
          </a:p>
          <a:p>
            <a:pPr>
              <a:lnSpc>
                <a:spcPct val="110000"/>
              </a:lnSpc>
              <a:spcAft>
                <a:spcPts val="1200"/>
              </a:spcAft>
            </a:pPr>
            <a:endParaRPr lang="en-US" sz="2000"/>
          </a:p>
        </p:txBody>
      </p:sp>
      <p:sp>
        <p:nvSpPr>
          <p:cNvPr id="6" name="Rectangle 5">
            <a:extLst>
              <a:ext uri="{FF2B5EF4-FFF2-40B4-BE49-F238E27FC236}">
                <a16:creationId xmlns:a16="http://schemas.microsoft.com/office/drawing/2014/main" id="{E3E737D8-0814-E63F-8466-3A3AAD1069BC}"/>
              </a:ext>
            </a:extLst>
          </p:cNvPr>
          <p:cNvSpPr/>
          <p:nvPr/>
        </p:nvSpPr>
        <p:spPr bwMode="auto">
          <a:xfrm>
            <a:off x="5472229" y="1431078"/>
            <a:ext cx="4884150" cy="4601422"/>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Tenant</a:t>
            </a:r>
          </a:p>
        </p:txBody>
      </p:sp>
      <p:sp>
        <p:nvSpPr>
          <p:cNvPr id="11" name="Rectangle 10">
            <a:extLst>
              <a:ext uri="{FF2B5EF4-FFF2-40B4-BE49-F238E27FC236}">
                <a16:creationId xmlns:a16="http://schemas.microsoft.com/office/drawing/2014/main" id="{9820AEF6-74F4-A9B3-20E7-B02BAC8F9803}"/>
              </a:ext>
            </a:extLst>
          </p:cNvPr>
          <p:cNvSpPr/>
          <p:nvPr/>
        </p:nvSpPr>
        <p:spPr bwMode="auto">
          <a:xfrm>
            <a:off x="5583285" y="3453230"/>
            <a:ext cx="1683158" cy="168997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err="1">
                <a:solidFill>
                  <a:schemeClr val="tx1"/>
                </a:solidFill>
                <a:latin typeface="+mj-lt"/>
                <a:ea typeface="Segoe UI" pitchFamily="34" charset="0"/>
                <a:cs typeface="Segoe UI" pitchFamily="34" charset="0"/>
              </a:rPr>
              <a:t>Dataverse</a:t>
            </a:r>
            <a:r>
              <a:rPr lang="en-US" sz="1200">
                <a:solidFill>
                  <a:schemeClr val="tx1"/>
                </a:solidFill>
                <a:latin typeface="+mj-lt"/>
                <a:ea typeface="Segoe UI" pitchFamily="34" charset="0"/>
                <a:cs typeface="Segoe UI" pitchFamily="34" charset="0"/>
              </a:rPr>
              <a:t> environment</a:t>
            </a:r>
            <a:endParaRPr lang="en-US">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11B06A5-6C68-594D-4E15-F488D7971F11}"/>
              </a:ext>
            </a:extLst>
          </p:cNvPr>
          <p:cNvSpPr/>
          <p:nvPr/>
        </p:nvSpPr>
        <p:spPr bwMode="auto">
          <a:xfrm>
            <a:off x="5708658" y="3555789"/>
            <a:ext cx="1194812" cy="102769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component</a:t>
            </a:r>
            <a:endParaRPr lang="en-US">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C0369CEC-CE84-28FD-F61E-54F86E046130}"/>
              </a:ext>
            </a:extLst>
          </p:cNvPr>
          <p:cNvSpPr/>
          <p:nvPr/>
        </p:nvSpPr>
        <p:spPr bwMode="auto">
          <a:xfrm>
            <a:off x="7573711" y="1638022"/>
            <a:ext cx="1683157" cy="111841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PBI shared workspace</a:t>
            </a:r>
          </a:p>
        </p:txBody>
      </p:sp>
      <p:sp>
        <p:nvSpPr>
          <p:cNvPr id="17" name="Rectangle 16">
            <a:extLst>
              <a:ext uri="{FF2B5EF4-FFF2-40B4-BE49-F238E27FC236}">
                <a16:creationId xmlns:a16="http://schemas.microsoft.com/office/drawing/2014/main" id="{E9D16AD4-30CD-120D-42A5-6C76AB9F4FBF}"/>
              </a:ext>
            </a:extLst>
          </p:cNvPr>
          <p:cNvSpPr/>
          <p:nvPr/>
        </p:nvSpPr>
        <p:spPr bwMode="auto">
          <a:xfrm>
            <a:off x="7699085" y="2245378"/>
            <a:ext cx="1414826" cy="362512"/>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Report/Dataset</a:t>
            </a:r>
            <a:endParaRPr lang="en-US">
              <a:solidFill>
                <a:schemeClr val="tx1"/>
              </a:solidFill>
              <a:latin typeface="+mj-lt"/>
              <a:ea typeface="Segoe UI" pitchFamily="34" charset="0"/>
              <a:cs typeface="Segoe UI" pitchFamily="34" charset="0"/>
            </a:endParaRPr>
          </a:p>
        </p:txBody>
      </p:sp>
      <p:grpSp>
        <p:nvGrpSpPr>
          <p:cNvPr id="38" name="Group 37" descr="document icon">
            <a:extLst>
              <a:ext uri="{FF2B5EF4-FFF2-40B4-BE49-F238E27FC236}">
                <a16:creationId xmlns:a16="http://schemas.microsoft.com/office/drawing/2014/main" id="{F873FC8C-8F21-C56C-0A9B-84CA409611FE}"/>
              </a:ext>
            </a:extLst>
          </p:cNvPr>
          <p:cNvGrpSpPr/>
          <p:nvPr/>
        </p:nvGrpSpPr>
        <p:grpSpPr>
          <a:xfrm>
            <a:off x="6137151" y="3743622"/>
            <a:ext cx="337826" cy="449732"/>
            <a:chOff x="2940051" y="5878513"/>
            <a:chExt cx="254000" cy="338138"/>
          </a:xfrm>
        </p:grpSpPr>
        <p:sp>
          <p:nvSpPr>
            <p:cNvPr id="40" name="Freeform 11">
              <a:extLst>
                <a:ext uri="{FF2B5EF4-FFF2-40B4-BE49-F238E27FC236}">
                  <a16:creationId xmlns:a16="http://schemas.microsoft.com/office/drawing/2014/main" id="{14099650-90AB-51FA-7F2B-77163E289D20}"/>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2">
              <a:extLst>
                <a:ext uri="{FF2B5EF4-FFF2-40B4-BE49-F238E27FC236}">
                  <a16:creationId xmlns:a16="http://schemas.microsoft.com/office/drawing/2014/main" id="{807F1824-B93E-B330-BA5A-18DB92A55B70}"/>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0930E92C-DBA4-86FF-EFA9-930941400650}"/>
                </a:ext>
              </a:extLst>
            </p:cNvPr>
            <p:cNvGrpSpPr/>
            <p:nvPr/>
          </p:nvGrpSpPr>
          <p:grpSpPr>
            <a:xfrm flipH="1">
              <a:off x="2963758" y="5992547"/>
              <a:ext cx="210316" cy="172495"/>
              <a:chOff x="3242630" y="5722938"/>
              <a:chExt cx="327660" cy="236537"/>
            </a:xfrm>
          </p:grpSpPr>
          <p:sp>
            <p:nvSpPr>
              <p:cNvPr id="43" name="Freeform 17">
                <a:extLst>
                  <a:ext uri="{FF2B5EF4-FFF2-40B4-BE49-F238E27FC236}">
                    <a16:creationId xmlns:a16="http://schemas.microsoft.com/office/drawing/2014/main" id="{1B6E1EE1-37AD-304D-32C7-17F1E108ED44}"/>
                  </a:ext>
                </a:extLst>
              </p:cNvPr>
              <p:cNvSpPr>
                <a:spLocks/>
              </p:cNvSpPr>
              <p:nvPr/>
            </p:nvSpPr>
            <p:spPr bwMode="auto">
              <a:xfrm>
                <a:off x="3242633" y="5934075"/>
                <a:ext cx="327654" cy="25400"/>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25D487E1-29BF-B5DD-B9CF-8723C55F3809}"/>
                  </a:ext>
                </a:extLst>
              </p:cNvPr>
              <p:cNvSpPr>
                <a:spLocks/>
              </p:cNvSpPr>
              <p:nvPr/>
            </p:nvSpPr>
            <p:spPr bwMode="auto">
              <a:xfrm>
                <a:off x="3242630" y="5881688"/>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3C63C8E8-833B-EAFA-A41A-78D47EE442AE}"/>
                  </a:ext>
                </a:extLst>
              </p:cNvPr>
              <p:cNvSpPr>
                <a:spLocks/>
              </p:cNvSpPr>
              <p:nvPr/>
            </p:nvSpPr>
            <p:spPr bwMode="auto">
              <a:xfrm>
                <a:off x="3242630" y="5829300"/>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4DA9482A-3DC4-5249-7C44-CCD2DC500985}"/>
                  </a:ext>
                </a:extLst>
              </p:cNvPr>
              <p:cNvSpPr>
                <a:spLocks/>
              </p:cNvSpPr>
              <p:nvPr/>
            </p:nvSpPr>
            <p:spPr bwMode="auto">
              <a:xfrm>
                <a:off x="3438525" y="5722938"/>
                <a:ext cx="131763" cy="26988"/>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063B6B44-B197-3C8D-D5D6-221096467444}"/>
                  </a:ext>
                </a:extLst>
              </p:cNvPr>
              <p:cNvSpPr>
                <a:spLocks/>
              </p:cNvSpPr>
              <p:nvPr/>
            </p:nvSpPr>
            <p:spPr bwMode="auto">
              <a:xfrm>
                <a:off x="3242636" y="5776913"/>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2" name="Group 71">
            <a:extLst>
              <a:ext uri="{FF2B5EF4-FFF2-40B4-BE49-F238E27FC236}">
                <a16:creationId xmlns:a16="http://schemas.microsoft.com/office/drawing/2014/main" id="{E7B6682D-6BDD-E114-C254-B81DDA5EC391}"/>
              </a:ext>
              <a:ext uri="{C183D7F6-B498-43B3-948B-1728B52AA6E4}">
                <adec:decorative xmlns:adec="http://schemas.microsoft.com/office/drawing/2017/decorative" val="1"/>
              </a:ext>
            </a:extLst>
          </p:cNvPr>
          <p:cNvGrpSpPr/>
          <p:nvPr/>
        </p:nvGrpSpPr>
        <p:grpSpPr>
          <a:xfrm>
            <a:off x="7266444" y="2765424"/>
            <a:ext cx="1224095" cy="1532791"/>
            <a:chOff x="5350787" y="2765424"/>
            <a:chExt cx="1224095" cy="1532791"/>
          </a:xfrm>
        </p:grpSpPr>
        <p:sp>
          <p:nvSpPr>
            <p:cNvPr id="74" name="TextBox 73">
              <a:extLst>
                <a:ext uri="{FF2B5EF4-FFF2-40B4-BE49-F238E27FC236}">
                  <a16:creationId xmlns:a16="http://schemas.microsoft.com/office/drawing/2014/main" id="{00E0FA50-785F-6FB9-4655-E05019AF9B6E}"/>
                </a:ext>
              </a:extLst>
            </p:cNvPr>
            <p:cNvSpPr txBox="1"/>
            <p:nvPr/>
          </p:nvSpPr>
          <p:spPr>
            <a:xfrm>
              <a:off x="5882929" y="3986213"/>
              <a:ext cx="691953" cy="276999"/>
            </a:xfrm>
            <a:prstGeom prst="rect">
              <a:avLst/>
            </a:prstGeom>
            <a:noFill/>
          </p:spPr>
          <p:txBody>
            <a:bodyPr wrap="square" rtlCol="0">
              <a:spAutoFit/>
            </a:bodyPr>
            <a:lstStyle/>
            <a:p>
              <a:r>
                <a:rPr lang="en-US" sz="1200"/>
                <a:t>Export</a:t>
              </a:r>
              <a:endParaRPr lang="LID4096" sz="1200"/>
            </a:p>
          </p:txBody>
        </p:sp>
        <p:cxnSp>
          <p:nvCxnSpPr>
            <p:cNvPr id="76" name="Connector: Elbow 75">
              <a:extLst>
                <a:ext uri="{FF2B5EF4-FFF2-40B4-BE49-F238E27FC236}">
                  <a16:creationId xmlns:a16="http://schemas.microsoft.com/office/drawing/2014/main" id="{F21EF607-6080-E121-0230-1657B02CEAA1}"/>
                </a:ext>
              </a:extLst>
            </p:cNvPr>
            <p:cNvCxnSpPr>
              <a:cxnSpLocks/>
              <a:endCxn id="11" idx="3"/>
            </p:cNvCxnSpPr>
            <p:nvPr/>
          </p:nvCxnSpPr>
          <p:spPr>
            <a:xfrm rot="5400000">
              <a:off x="5188209" y="2928002"/>
              <a:ext cx="1532791" cy="1207635"/>
            </a:xfrm>
            <a:prstGeom prst="bentConnector2">
              <a:avLst/>
            </a:prstGeom>
            <a:ln>
              <a:solidFill>
                <a:schemeClr val="tx1"/>
              </a:solidFill>
              <a:prstDash val="dash"/>
              <a:tailEnd type="arrow" w="med"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76333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42" presetClass="path" presetSubtype="0" decel="100000" fill="hold" grpId="1" nodeType="withEffect">
                                  <p:stCondLst>
                                    <p:cond delay="100"/>
                                  </p:stCondLst>
                                  <p:childTnLst>
                                    <p:animMotion origin="layout" path="M 6.25E-7 -2.59259E-6 L 6.25E-7 0.0331 " pathEditMode="relative" rAng="0" ptsTypes="AA">
                                      <p:cBhvr>
                                        <p:cTn id="9" dur="500" spd="-100000" fill="hold"/>
                                        <p:tgtEl>
                                          <p:spTgt spid="8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7EDE1E-DD4A-D27E-36B3-E01F63E05212}"/>
              </a:ext>
            </a:extLst>
          </p:cNvPr>
          <p:cNvSpPr>
            <a:spLocks noGrp="1"/>
          </p:cNvSpPr>
          <p:nvPr>
            <p:ph type="title"/>
          </p:nvPr>
        </p:nvSpPr>
        <p:spPr/>
        <p:txBody>
          <a:bodyPr/>
          <a:lstStyle/>
          <a:p>
            <a:r>
              <a:rPr lang="en-US">
                <a:cs typeface="Segoe UI"/>
              </a:rPr>
              <a:t>Add to Dataverse</a:t>
            </a:r>
          </a:p>
        </p:txBody>
      </p:sp>
      <p:sp>
        <p:nvSpPr>
          <p:cNvPr id="85" name="TextBox 84">
            <a:extLst>
              <a:ext uri="{FF2B5EF4-FFF2-40B4-BE49-F238E27FC236}">
                <a16:creationId xmlns:a16="http://schemas.microsoft.com/office/drawing/2014/main" id="{1DB5C3D2-43EF-7B77-B43E-0FED9AF18628}"/>
              </a:ext>
            </a:extLst>
          </p:cNvPr>
          <p:cNvSpPr txBox="1"/>
          <p:nvPr/>
        </p:nvSpPr>
        <p:spPr>
          <a:xfrm>
            <a:off x="588263" y="1528120"/>
            <a:ext cx="3288793" cy="2989665"/>
          </a:xfrm>
          <a:prstGeom prst="rect">
            <a:avLst/>
          </a:prstGeom>
          <a:noFill/>
        </p:spPr>
        <p:txBody>
          <a:bodyPr wrap="square" lIns="0" tIns="0" rIns="0" bIns="0" rtlCol="0">
            <a:spAutoFit/>
          </a:bodyPr>
          <a:lstStyle/>
          <a:p>
            <a:pPr>
              <a:lnSpc>
                <a:spcPct val="110000"/>
              </a:lnSpc>
              <a:spcAft>
                <a:spcPts val="1200"/>
              </a:spcAft>
            </a:pPr>
            <a:r>
              <a:rPr lang="en-US" sz="2000"/>
              <a:t>1:1 Mapping workspace </a:t>
            </a:r>
            <a:br>
              <a:rPr lang="en-US" sz="2000"/>
            </a:br>
            <a:r>
              <a:rPr lang="en-US" sz="2000"/>
              <a:t>to environment. </a:t>
            </a:r>
          </a:p>
          <a:p>
            <a:pPr>
              <a:lnSpc>
                <a:spcPct val="110000"/>
              </a:lnSpc>
              <a:spcAft>
                <a:spcPts val="1200"/>
              </a:spcAft>
            </a:pPr>
            <a:r>
              <a:rPr lang="en-US" sz="2000" err="1"/>
              <a:t>Dataverse</a:t>
            </a:r>
            <a:r>
              <a:rPr lang="en-US" sz="2000"/>
              <a:t> provisions the environment workspace </a:t>
            </a:r>
            <a:br>
              <a:rPr lang="en-US" sz="2000"/>
            </a:br>
            <a:r>
              <a:rPr lang="en-US" sz="2000"/>
              <a:t>and artifacts on demand.</a:t>
            </a:r>
          </a:p>
          <a:p>
            <a:pPr>
              <a:lnSpc>
                <a:spcPct val="110000"/>
              </a:lnSpc>
              <a:spcAft>
                <a:spcPts val="1200"/>
              </a:spcAft>
            </a:pPr>
            <a:r>
              <a:rPr lang="en-US" sz="2000"/>
              <a:t>Solution operations </a:t>
            </a:r>
            <a:br>
              <a:rPr lang="en-US" sz="2000"/>
            </a:br>
            <a:r>
              <a:rPr lang="en-US" sz="2000"/>
              <a:t>(CRUD) apply on </a:t>
            </a:r>
            <a:br>
              <a:rPr lang="en-US" sz="2000"/>
            </a:br>
            <a:r>
              <a:rPr lang="en-US" sz="2000"/>
              <a:t>Power BI artifacts.</a:t>
            </a:r>
          </a:p>
        </p:txBody>
      </p:sp>
      <p:sp>
        <p:nvSpPr>
          <p:cNvPr id="6" name="Rectangle 5">
            <a:extLst>
              <a:ext uri="{FF2B5EF4-FFF2-40B4-BE49-F238E27FC236}">
                <a16:creationId xmlns:a16="http://schemas.microsoft.com/office/drawing/2014/main" id="{E3E737D8-0814-E63F-8466-3A3AAD1069BC}"/>
              </a:ext>
            </a:extLst>
          </p:cNvPr>
          <p:cNvSpPr/>
          <p:nvPr/>
        </p:nvSpPr>
        <p:spPr bwMode="auto">
          <a:xfrm>
            <a:off x="5472229" y="1431078"/>
            <a:ext cx="4884150" cy="4601422"/>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Tenant</a:t>
            </a:r>
          </a:p>
        </p:txBody>
      </p:sp>
      <p:sp>
        <p:nvSpPr>
          <p:cNvPr id="10" name="Rectangle 9">
            <a:extLst>
              <a:ext uri="{FF2B5EF4-FFF2-40B4-BE49-F238E27FC236}">
                <a16:creationId xmlns:a16="http://schemas.microsoft.com/office/drawing/2014/main" id="{EBD947B2-ECC6-D565-46A1-037B5AFF6A8E}"/>
              </a:ext>
            </a:extLst>
          </p:cNvPr>
          <p:cNvSpPr/>
          <p:nvPr/>
        </p:nvSpPr>
        <p:spPr bwMode="auto">
          <a:xfrm>
            <a:off x="5583284" y="1638022"/>
            <a:ext cx="1683157" cy="1118419"/>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PBI environment workspace</a:t>
            </a:r>
            <a:endParaRPr lang="en-US">
              <a:solidFill>
                <a:schemeClr val="tx1"/>
              </a:solidFill>
              <a:latin typeface="+mj-lt"/>
              <a:ea typeface="Segoe UI" pitchFamily="34" charset="0"/>
              <a:cs typeface="Segoe UI" pitchFamily="34" charset="0"/>
            </a:endParaRPr>
          </a:p>
        </p:txBody>
      </p:sp>
      <p:sp>
        <p:nvSpPr>
          <p:cNvPr id="9" name="Rectangle 8">
            <a:extLst>
              <a:ext uri="{FF2B5EF4-FFF2-40B4-BE49-F238E27FC236}">
                <a16:creationId xmlns:a16="http://schemas.microsoft.com/office/drawing/2014/main" id="{41AED6C5-A61A-4B4F-B747-10065CBA1F48}"/>
              </a:ext>
            </a:extLst>
          </p:cNvPr>
          <p:cNvSpPr/>
          <p:nvPr/>
        </p:nvSpPr>
        <p:spPr bwMode="auto">
          <a:xfrm>
            <a:off x="5708658" y="2249727"/>
            <a:ext cx="1414826" cy="362512"/>
          </a:xfrm>
          <a:prstGeom prst="rect">
            <a:avLst/>
          </a:prstGeom>
          <a:noFill/>
          <a:ln>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tx1"/>
                </a:solidFill>
                <a:latin typeface="+mj-lt"/>
                <a:ea typeface="Segoe UI" pitchFamily="34" charset="0"/>
                <a:cs typeface="Segoe UI" pitchFamily="34" charset="0"/>
              </a:rPr>
              <a:t>Report/Dataset</a:t>
            </a:r>
            <a:endParaRPr lang="en-US">
              <a:solidFill>
                <a:schemeClr val="tx1"/>
              </a:solidFill>
              <a:latin typeface="+mj-lt"/>
              <a:ea typeface="Segoe UI" pitchFamily="34" charset="0"/>
              <a:cs typeface="Segoe UI" pitchFamily="34" charset="0"/>
            </a:endParaRPr>
          </a:p>
        </p:txBody>
      </p:sp>
      <p:sp>
        <p:nvSpPr>
          <p:cNvPr id="11" name="Rectangle 10">
            <a:extLst>
              <a:ext uri="{FF2B5EF4-FFF2-40B4-BE49-F238E27FC236}">
                <a16:creationId xmlns:a16="http://schemas.microsoft.com/office/drawing/2014/main" id="{9820AEF6-74F4-A9B3-20E7-B02BAC8F9803}"/>
              </a:ext>
            </a:extLst>
          </p:cNvPr>
          <p:cNvSpPr/>
          <p:nvPr/>
        </p:nvSpPr>
        <p:spPr bwMode="auto">
          <a:xfrm>
            <a:off x="5583285" y="3453230"/>
            <a:ext cx="1683158" cy="168997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err="1">
                <a:solidFill>
                  <a:schemeClr val="tx1"/>
                </a:solidFill>
                <a:latin typeface="+mj-lt"/>
                <a:ea typeface="Segoe UI" pitchFamily="34" charset="0"/>
                <a:cs typeface="Segoe UI" pitchFamily="34" charset="0"/>
              </a:rPr>
              <a:t>Dataverse</a:t>
            </a:r>
            <a:r>
              <a:rPr lang="en-US" sz="1200">
                <a:solidFill>
                  <a:schemeClr val="tx1"/>
                </a:solidFill>
                <a:latin typeface="+mj-lt"/>
                <a:ea typeface="Segoe UI" pitchFamily="34" charset="0"/>
                <a:cs typeface="Segoe UI" pitchFamily="34" charset="0"/>
              </a:rPr>
              <a:t> environment</a:t>
            </a:r>
            <a:endParaRPr lang="en-US">
              <a:solidFill>
                <a:schemeClr val="tx1"/>
              </a:solidFill>
              <a:latin typeface="+mj-lt"/>
              <a:ea typeface="Segoe UI" pitchFamily="34" charset="0"/>
              <a:cs typeface="Segoe UI" pitchFamily="34" charset="0"/>
            </a:endParaRPr>
          </a:p>
        </p:txBody>
      </p:sp>
      <p:sp>
        <p:nvSpPr>
          <p:cNvPr id="13" name="Rectangle 12">
            <a:extLst>
              <a:ext uri="{FF2B5EF4-FFF2-40B4-BE49-F238E27FC236}">
                <a16:creationId xmlns:a16="http://schemas.microsoft.com/office/drawing/2014/main" id="{911B06A5-6C68-594D-4E15-F488D7971F11}"/>
              </a:ext>
            </a:extLst>
          </p:cNvPr>
          <p:cNvSpPr/>
          <p:nvPr/>
        </p:nvSpPr>
        <p:spPr bwMode="auto">
          <a:xfrm>
            <a:off x="5708658" y="3555789"/>
            <a:ext cx="1194812" cy="1027690"/>
          </a:xfrm>
          <a:prstGeom prst="rect">
            <a:avLst/>
          </a:prstGeom>
          <a:no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latin typeface="+mj-lt"/>
                <a:ea typeface="Segoe UI" pitchFamily="34" charset="0"/>
                <a:cs typeface="Segoe UI" pitchFamily="34" charset="0"/>
              </a:rPr>
              <a:t>component</a:t>
            </a:r>
            <a:endParaRPr lang="en-US">
              <a:solidFill>
                <a:schemeClr val="tx1"/>
              </a:solidFill>
              <a:latin typeface="+mj-lt"/>
              <a:ea typeface="Segoe UI" pitchFamily="34" charset="0"/>
              <a:cs typeface="Segoe UI" pitchFamily="34" charset="0"/>
            </a:endParaRPr>
          </a:p>
        </p:txBody>
      </p:sp>
      <p:sp>
        <p:nvSpPr>
          <p:cNvPr id="18" name="Rectangle 17">
            <a:extLst>
              <a:ext uri="{FF2B5EF4-FFF2-40B4-BE49-F238E27FC236}">
                <a16:creationId xmlns:a16="http://schemas.microsoft.com/office/drawing/2014/main" id="{C0369CEC-CE84-28FD-F61E-54F86E046130}"/>
              </a:ext>
            </a:extLst>
          </p:cNvPr>
          <p:cNvSpPr/>
          <p:nvPr/>
        </p:nvSpPr>
        <p:spPr bwMode="auto">
          <a:xfrm>
            <a:off x="7573711" y="1638022"/>
            <a:ext cx="1683157" cy="1118419"/>
          </a:xfrm>
          <a:prstGeom prst="rect">
            <a:avLst/>
          </a:prstGeom>
          <a:noFill/>
          <a:ln>
            <a:solidFill>
              <a:srgbClr val="FFB900">
                <a:alpha val="56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bg1">
                    <a:lumMod val="50000"/>
                    <a:lumOff val="50000"/>
                  </a:schemeClr>
                </a:solidFill>
                <a:latin typeface="+mj-lt"/>
                <a:ea typeface="Segoe UI" pitchFamily="34" charset="0"/>
                <a:cs typeface="Segoe UI" pitchFamily="34" charset="0"/>
              </a:rPr>
              <a:t>PBI shared workspace</a:t>
            </a:r>
          </a:p>
        </p:txBody>
      </p:sp>
      <p:sp>
        <p:nvSpPr>
          <p:cNvPr id="17" name="Rectangle 16">
            <a:extLst>
              <a:ext uri="{FF2B5EF4-FFF2-40B4-BE49-F238E27FC236}">
                <a16:creationId xmlns:a16="http://schemas.microsoft.com/office/drawing/2014/main" id="{E9D16AD4-30CD-120D-42A5-6C76AB9F4FBF}"/>
              </a:ext>
            </a:extLst>
          </p:cNvPr>
          <p:cNvSpPr/>
          <p:nvPr/>
        </p:nvSpPr>
        <p:spPr bwMode="auto">
          <a:xfrm>
            <a:off x="7699085" y="2245378"/>
            <a:ext cx="1414826" cy="362512"/>
          </a:xfrm>
          <a:prstGeom prst="rect">
            <a:avLst/>
          </a:prstGeom>
          <a:noFill/>
          <a:ln>
            <a:solidFill>
              <a:srgbClr val="FFB900">
                <a:alpha val="56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chemeClr val="bg1">
                    <a:lumMod val="50000"/>
                    <a:lumOff val="50000"/>
                  </a:schemeClr>
                </a:solidFill>
                <a:latin typeface="+mj-lt"/>
                <a:ea typeface="Segoe UI" pitchFamily="34" charset="0"/>
                <a:cs typeface="Segoe UI" pitchFamily="34" charset="0"/>
              </a:rPr>
              <a:t>Report/Dataset</a:t>
            </a:r>
            <a:endParaRPr lang="en-US">
              <a:solidFill>
                <a:schemeClr val="bg1">
                  <a:lumMod val="50000"/>
                  <a:lumOff val="50000"/>
                </a:schemeClr>
              </a:solidFill>
              <a:latin typeface="+mj-lt"/>
              <a:ea typeface="Segoe UI" pitchFamily="34" charset="0"/>
              <a:cs typeface="Segoe UI" pitchFamily="34" charset="0"/>
            </a:endParaRPr>
          </a:p>
        </p:txBody>
      </p:sp>
      <p:grpSp>
        <p:nvGrpSpPr>
          <p:cNvPr id="38" name="Group 37" descr="document icon">
            <a:extLst>
              <a:ext uri="{FF2B5EF4-FFF2-40B4-BE49-F238E27FC236}">
                <a16:creationId xmlns:a16="http://schemas.microsoft.com/office/drawing/2014/main" id="{F873FC8C-8F21-C56C-0A9B-84CA409611FE}"/>
              </a:ext>
            </a:extLst>
          </p:cNvPr>
          <p:cNvGrpSpPr/>
          <p:nvPr/>
        </p:nvGrpSpPr>
        <p:grpSpPr>
          <a:xfrm>
            <a:off x="6137151" y="3743622"/>
            <a:ext cx="337826" cy="449732"/>
            <a:chOff x="2940051" y="5878513"/>
            <a:chExt cx="254000" cy="338138"/>
          </a:xfrm>
        </p:grpSpPr>
        <p:sp>
          <p:nvSpPr>
            <p:cNvPr id="40" name="Freeform 11">
              <a:extLst>
                <a:ext uri="{FF2B5EF4-FFF2-40B4-BE49-F238E27FC236}">
                  <a16:creationId xmlns:a16="http://schemas.microsoft.com/office/drawing/2014/main" id="{14099650-90AB-51FA-7F2B-77163E289D20}"/>
                </a:ext>
              </a:extLst>
            </p:cNvPr>
            <p:cNvSpPr>
              <a:spLocks/>
            </p:cNvSpPr>
            <p:nvPr/>
          </p:nvSpPr>
          <p:spPr bwMode="auto">
            <a:xfrm>
              <a:off x="2940051" y="5878513"/>
              <a:ext cx="254000" cy="338138"/>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2">
              <a:extLst>
                <a:ext uri="{FF2B5EF4-FFF2-40B4-BE49-F238E27FC236}">
                  <a16:creationId xmlns:a16="http://schemas.microsoft.com/office/drawing/2014/main" id="{807F1824-B93E-B330-BA5A-18DB92A55B70}"/>
                </a:ext>
              </a:extLst>
            </p:cNvPr>
            <p:cNvSpPr>
              <a:spLocks/>
            </p:cNvSpPr>
            <p:nvPr/>
          </p:nvSpPr>
          <p:spPr bwMode="auto">
            <a:xfrm>
              <a:off x="3087688" y="5884863"/>
              <a:ext cx="100013" cy="10001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42" name="Group 41">
              <a:extLst>
                <a:ext uri="{FF2B5EF4-FFF2-40B4-BE49-F238E27FC236}">
                  <a16:creationId xmlns:a16="http://schemas.microsoft.com/office/drawing/2014/main" id="{0930E92C-DBA4-86FF-EFA9-930941400650}"/>
                </a:ext>
              </a:extLst>
            </p:cNvPr>
            <p:cNvGrpSpPr/>
            <p:nvPr/>
          </p:nvGrpSpPr>
          <p:grpSpPr>
            <a:xfrm flipH="1">
              <a:off x="2963758" y="5992547"/>
              <a:ext cx="210316" cy="172495"/>
              <a:chOff x="3242630" y="5722938"/>
              <a:chExt cx="327660" cy="236537"/>
            </a:xfrm>
          </p:grpSpPr>
          <p:sp>
            <p:nvSpPr>
              <p:cNvPr id="43" name="Freeform 17">
                <a:extLst>
                  <a:ext uri="{FF2B5EF4-FFF2-40B4-BE49-F238E27FC236}">
                    <a16:creationId xmlns:a16="http://schemas.microsoft.com/office/drawing/2014/main" id="{1B6E1EE1-37AD-304D-32C7-17F1E108ED44}"/>
                  </a:ext>
                </a:extLst>
              </p:cNvPr>
              <p:cNvSpPr>
                <a:spLocks/>
              </p:cNvSpPr>
              <p:nvPr/>
            </p:nvSpPr>
            <p:spPr bwMode="auto">
              <a:xfrm>
                <a:off x="3242633" y="5934075"/>
                <a:ext cx="327654" cy="25400"/>
              </a:xfrm>
              <a:custGeom>
                <a:avLst/>
                <a:gdLst>
                  <a:gd name="T0" fmla="*/ 266 w 266"/>
                  <a:gd name="T1" fmla="*/ 0 h 27"/>
                  <a:gd name="T2" fmla="*/ 266 w 266"/>
                  <a:gd name="T3" fmla="*/ 0 h 27"/>
                  <a:gd name="T4" fmla="*/ 0 w 266"/>
                  <a:gd name="T5" fmla="*/ 0 h 27"/>
                  <a:gd name="T6" fmla="*/ 0 w 266"/>
                  <a:gd name="T7" fmla="*/ 27 h 27"/>
                  <a:gd name="T8" fmla="*/ 266 w 266"/>
                  <a:gd name="T9" fmla="*/ 27 h 27"/>
                  <a:gd name="T10" fmla="*/ 266 w 266"/>
                  <a:gd name="T11" fmla="*/ 0 h 27"/>
                </a:gdLst>
                <a:ahLst/>
                <a:cxnLst>
                  <a:cxn ang="0">
                    <a:pos x="T0" y="T1"/>
                  </a:cxn>
                  <a:cxn ang="0">
                    <a:pos x="T2" y="T3"/>
                  </a:cxn>
                  <a:cxn ang="0">
                    <a:pos x="T4" y="T5"/>
                  </a:cxn>
                  <a:cxn ang="0">
                    <a:pos x="T6" y="T7"/>
                  </a:cxn>
                  <a:cxn ang="0">
                    <a:pos x="T8" y="T9"/>
                  </a:cxn>
                  <a:cxn ang="0">
                    <a:pos x="T10" y="T11"/>
                  </a:cxn>
                </a:cxnLst>
                <a:rect l="0" t="0" r="r" b="b"/>
                <a:pathLst>
                  <a:path w="266" h="27">
                    <a:moveTo>
                      <a:pt x="266" y="0"/>
                    </a:moveTo>
                    <a:lnTo>
                      <a:pt x="266" y="0"/>
                    </a:lnTo>
                    <a:lnTo>
                      <a:pt x="0" y="0"/>
                    </a:lnTo>
                    <a:lnTo>
                      <a:pt x="0" y="27"/>
                    </a:lnTo>
                    <a:lnTo>
                      <a:pt x="266" y="27"/>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18">
                <a:extLst>
                  <a:ext uri="{FF2B5EF4-FFF2-40B4-BE49-F238E27FC236}">
                    <a16:creationId xmlns:a16="http://schemas.microsoft.com/office/drawing/2014/main" id="{25D487E1-29BF-B5DD-B9CF-8723C55F3809}"/>
                  </a:ext>
                </a:extLst>
              </p:cNvPr>
              <p:cNvSpPr>
                <a:spLocks/>
              </p:cNvSpPr>
              <p:nvPr/>
            </p:nvSpPr>
            <p:spPr bwMode="auto">
              <a:xfrm>
                <a:off x="3242630" y="5881688"/>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19">
                <a:extLst>
                  <a:ext uri="{FF2B5EF4-FFF2-40B4-BE49-F238E27FC236}">
                    <a16:creationId xmlns:a16="http://schemas.microsoft.com/office/drawing/2014/main" id="{3C63C8E8-833B-EAFA-A41A-78D47EE442AE}"/>
                  </a:ext>
                </a:extLst>
              </p:cNvPr>
              <p:cNvSpPr>
                <a:spLocks/>
              </p:cNvSpPr>
              <p:nvPr/>
            </p:nvSpPr>
            <p:spPr bwMode="auto">
              <a:xfrm>
                <a:off x="3242630" y="5829300"/>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0">
                <a:extLst>
                  <a:ext uri="{FF2B5EF4-FFF2-40B4-BE49-F238E27FC236}">
                    <a16:creationId xmlns:a16="http://schemas.microsoft.com/office/drawing/2014/main" id="{4DA9482A-3DC4-5249-7C44-CCD2DC500985}"/>
                  </a:ext>
                </a:extLst>
              </p:cNvPr>
              <p:cNvSpPr>
                <a:spLocks/>
              </p:cNvSpPr>
              <p:nvPr/>
            </p:nvSpPr>
            <p:spPr bwMode="auto">
              <a:xfrm>
                <a:off x="3438525" y="5722938"/>
                <a:ext cx="131763" cy="26988"/>
              </a:xfrm>
              <a:custGeom>
                <a:avLst/>
                <a:gdLst>
                  <a:gd name="T0" fmla="*/ 133 w 133"/>
                  <a:gd name="T1" fmla="*/ 0 h 27"/>
                  <a:gd name="T2" fmla="*/ 133 w 133"/>
                  <a:gd name="T3" fmla="*/ 0 h 27"/>
                  <a:gd name="T4" fmla="*/ 0 w 133"/>
                  <a:gd name="T5" fmla="*/ 0 h 27"/>
                  <a:gd name="T6" fmla="*/ 0 w 133"/>
                  <a:gd name="T7" fmla="*/ 27 h 27"/>
                  <a:gd name="T8" fmla="*/ 133 w 133"/>
                  <a:gd name="T9" fmla="*/ 27 h 27"/>
                  <a:gd name="T10" fmla="*/ 133 w 133"/>
                  <a:gd name="T11" fmla="*/ 0 h 27"/>
                </a:gdLst>
                <a:ahLst/>
                <a:cxnLst>
                  <a:cxn ang="0">
                    <a:pos x="T0" y="T1"/>
                  </a:cxn>
                  <a:cxn ang="0">
                    <a:pos x="T2" y="T3"/>
                  </a:cxn>
                  <a:cxn ang="0">
                    <a:pos x="T4" y="T5"/>
                  </a:cxn>
                  <a:cxn ang="0">
                    <a:pos x="T6" y="T7"/>
                  </a:cxn>
                  <a:cxn ang="0">
                    <a:pos x="T8" y="T9"/>
                  </a:cxn>
                  <a:cxn ang="0">
                    <a:pos x="T10" y="T11"/>
                  </a:cxn>
                </a:cxnLst>
                <a:rect l="0" t="0" r="r" b="b"/>
                <a:pathLst>
                  <a:path w="133" h="27">
                    <a:moveTo>
                      <a:pt x="133" y="0"/>
                    </a:moveTo>
                    <a:lnTo>
                      <a:pt x="133" y="0"/>
                    </a:lnTo>
                    <a:lnTo>
                      <a:pt x="0" y="0"/>
                    </a:lnTo>
                    <a:lnTo>
                      <a:pt x="0" y="27"/>
                    </a:lnTo>
                    <a:lnTo>
                      <a:pt x="133" y="27"/>
                    </a:lnTo>
                    <a:lnTo>
                      <a:pt x="13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1">
                <a:extLst>
                  <a:ext uri="{FF2B5EF4-FFF2-40B4-BE49-F238E27FC236}">
                    <a16:creationId xmlns:a16="http://schemas.microsoft.com/office/drawing/2014/main" id="{063B6B44-B197-3C8D-D5D6-221096467444}"/>
                  </a:ext>
                </a:extLst>
              </p:cNvPr>
              <p:cNvSpPr>
                <a:spLocks/>
              </p:cNvSpPr>
              <p:nvPr/>
            </p:nvSpPr>
            <p:spPr bwMode="auto">
              <a:xfrm>
                <a:off x="3242636" y="5776913"/>
                <a:ext cx="327654" cy="25400"/>
              </a:xfrm>
              <a:custGeom>
                <a:avLst/>
                <a:gdLst>
                  <a:gd name="T0" fmla="*/ 266 w 266"/>
                  <a:gd name="T1" fmla="*/ 0 h 26"/>
                  <a:gd name="T2" fmla="*/ 266 w 266"/>
                  <a:gd name="T3" fmla="*/ 0 h 26"/>
                  <a:gd name="T4" fmla="*/ 0 w 266"/>
                  <a:gd name="T5" fmla="*/ 0 h 26"/>
                  <a:gd name="T6" fmla="*/ 0 w 266"/>
                  <a:gd name="T7" fmla="*/ 26 h 26"/>
                  <a:gd name="T8" fmla="*/ 266 w 266"/>
                  <a:gd name="T9" fmla="*/ 26 h 26"/>
                  <a:gd name="T10" fmla="*/ 266 w 266"/>
                  <a:gd name="T11" fmla="*/ 0 h 26"/>
                </a:gdLst>
                <a:ahLst/>
                <a:cxnLst>
                  <a:cxn ang="0">
                    <a:pos x="T0" y="T1"/>
                  </a:cxn>
                  <a:cxn ang="0">
                    <a:pos x="T2" y="T3"/>
                  </a:cxn>
                  <a:cxn ang="0">
                    <a:pos x="T4" y="T5"/>
                  </a:cxn>
                  <a:cxn ang="0">
                    <a:pos x="T6" y="T7"/>
                  </a:cxn>
                  <a:cxn ang="0">
                    <a:pos x="T8" y="T9"/>
                  </a:cxn>
                  <a:cxn ang="0">
                    <a:pos x="T10" y="T11"/>
                  </a:cxn>
                </a:cxnLst>
                <a:rect l="0" t="0" r="r" b="b"/>
                <a:pathLst>
                  <a:path w="266" h="26">
                    <a:moveTo>
                      <a:pt x="266" y="0"/>
                    </a:moveTo>
                    <a:lnTo>
                      <a:pt x="266" y="0"/>
                    </a:lnTo>
                    <a:lnTo>
                      <a:pt x="0" y="0"/>
                    </a:lnTo>
                    <a:lnTo>
                      <a:pt x="0" y="26"/>
                    </a:lnTo>
                    <a:lnTo>
                      <a:pt x="266" y="26"/>
                    </a:lnTo>
                    <a:lnTo>
                      <a:pt x="26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78" name="Group 77">
            <a:extLst>
              <a:ext uri="{FF2B5EF4-FFF2-40B4-BE49-F238E27FC236}">
                <a16:creationId xmlns:a16="http://schemas.microsoft.com/office/drawing/2014/main" id="{C3A911ED-ED23-9669-D930-258E4D5A903F}"/>
              </a:ext>
              <a:ext uri="{C183D7F6-B498-43B3-948B-1728B52AA6E4}">
                <adec:decorative xmlns:adec="http://schemas.microsoft.com/office/drawing/2017/decorative" val="1"/>
              </a:ext>
            </a:extLst>
          </p:cNvPr>
          <p:cNvGrpSpPr/>
          <p:nvPr/>
        </p:nvGrpSpPr>
        <p:grpSpPr>
          <a:xfrm>
            <a:off x="6517821" y="2640480"/>
            <a:ext cx="214313" cy="1357973"/>
            <a:chOff x="5429250" y="2640480"/>
            <a:chExt cx="214313" cy="1357973"/>
          </a:xfrm>
        </p:grpSpPr>
        <p:cxnSp>
          <p:nvCxnSpPr>
            <p:cNvPr id="73" name="Straight Arrow Connector 72">
              <a:extLst>
                <a:ext uri="{FF2B5EF4-FFF2-40B4-BE49-F238E27FC236}">
                  <a16:creationId xmlns:a16="http://schemas.microsoft.com/office/drawing/2014/main" id="{0B200A7C-4737-48BC-3310-E84C56F63A30}"/>
                </a:ext>
              </a:extLst>
            </p:cNvPr>
            <p:cNvCxnSpPr>
              <a:cxnSpLocks/>
            </p:cNvCxnSpPr>
            <p:nvPr/>
          </p:nvCxnSpPr>
          <p:spPr>
            <a:xfrm>
              <a:off x="5643563" y="2640480"/>
              <a:ext cx="0" cy="1357973"/>
            </a:xfrm>
            <a:prstGeom prst="straightConnector1">
              <a:avLst/>
            </a:prstGeom>
            <a:ln cap="sq">
              <a:solidFill>
                <a:schemeClr val="tx1"/>
              </a:solidFill>
              <a:prstDash val="dash"/>
              <a:headEnd type="arrow" w="med" len="sm"/>
              <a:tailEnd type="non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6112917-8F79-C52E-68E7-C2BE6B9CDD8D}"/>
                </a:ext>
              </a:extLst>
            </p:cNvPr>
            <p:cNvCxnSpPr>
              <a:cxnSpLocks/>
            </p:cNvCxnSpPr>
            <p:nvPr/>
          </p:nvCxnSpPr>
          <p:spPr>
            <a:xfrm flipH="1">
              <a:off x="5429250" y="3998453"/>
              <a:ext cx="209550" cy="0"/>
            </a:xfrm>
            <a:prstGeom prst="straightConnector1">
              <a:avLst/>
            </a:prstGeom>
            <a:ln>
              <a:solidFill>
                <a:schemeClr val="tx1"/>
              </a:solidFill>
              <a:prstDash val="dash"/>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8282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500"/>
                                        <p:tgtEl>
                                          <p:spTgt spid="85"/>
                                        </p:tgtEl>
                                      </p:cBhvr>
                                    </p:animEffect>
                                  </p:childTnLst>
                                </p:cTn>
                              </p:par>
                              <p:par>
                                <p:cTn id="8" presetID="42" presetClass="path" presetSubtype="0" decel="100000" fill="hold" grpId="1" nodeType="withEffect">
                                  <p:stCondLst>
                                    <p:cond delay="100"/>
                                  </p:stCondLst>
                                  <p:childTnLst>
                                    <p:animMotion origin="layout" path="M 6.25E-7 -2.59259E-6 L 6.25E-7 0.0331 " pathEditMode="relative" rAng="0" ptsTypes="AA">
                                      <p:cBhvr>
                                        <p:cTn id="9" dur="500" spd="-100000" fill="hold"/>
                                        <p:tgtEl>
                                          <p:spTgt spid="85"/>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5"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7.5"/>
</p:tagLst>
</file>

<file path=ppt/theme/theme1.xml><?xml version="1.0" encoding="utf-8"?>
<a:theme xmlns:a="http://schemas.openxmlformats.org/drawingml/2006/main" name="PowerAutomate Template Black ">
  <a:themeElements>
    <a:clrScheme name="Custom 15">
      <a:dk1>
        <a:srgbClr val="000000"/>
      </a:dk1>
      <a:lt1>
        <a:srgbClr val="FFFFFF"/>
      </a:lt1>
      <a:dk2>
        <a:srgbClr val="000000"/>
      </a:dk2>
      <a:lt2>
        <a:srgbClr val="E6E6E6"/>
      </a:lt2>
      <a:accent1>
        <a:srgbClr val="F2C811"/>
      </a:accent1>
      <a:accent2>
        <a:srgbClr val="6A4B16"/>
      </a:accent2>
      <a:accent3>
        <a:srgbClr val="D59DFF"/>
      </a:accent3>
      <a:accent4>
        <a:srgbClr val="0066FF"/>
      </a:accent4>
      <a:accent5>
        <a:srgbClr val="0B556A"/>
      </a:accent5>
      <a:accent6>
        <a:srgbClr val="4CCBED"/>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BI_Yellow_webinar_Template_FY22_H2_v1" id="{6F5DED25-4FB3-4C78-9071-A7D7A37F6997}" vid="{1AAE5595-EE6C-41B7-ACE4-37CD55FAF1C0}"/>
    </a:ext>
  </a:extLst>
</a:theme>
</file>

<file path=ppt/theme/theme2.xml><?xml version="1.0" encoding="utf-8"?>
<a:theme xmlns:a="http://schemas.openxmlformats.org/drawingml/2006/main" name="SQLintersection">
  <a:themeElements>
    <a:clrScheme name="Sequel">
      <a:dk1>
        <a:srgbClr val="002E56"/>
      </a:dk1>
      <a:lt1>
        <a:srgbClr val="FEFFFE"/>
      </a:lt1>
      <a:dk2>
        <a:srgbClr val="0073FF"/>
      </a:dk2>
      <a:lt2>
        <a:srgbClr val="FEFFFE"/>
      </a:lt2>
      <a:accent1>
        <a:srgbClr val="008FD1"/>
      </a:accent1>
      <a:accent2>
        <a:srgbClr val="004079"/>
      </a:accent2>
      <a:accent3>
        <a:srgbClr val="00FF00"/>
      </a:accent3>
      <a:accent4>
        <a:srgbClr val="008AFF"/>
      </a:accent4>
      <a:accent5>
        <a:srgbClr val="7CCBEC"/>
      </a:accent5>
      <a:accent6>
        <a:srgbClr val="ACF5FD"/>
      </a:accent6>
      <a:hlink>
        <a:srgbClr val="66C8FF"/>
      </a:hlink>
      <a:folHlink>
        <a:srgbClr val="85DFD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ed9d8ee2-0b61-420b-80bf-18ac31a45224" xsi:nil="true"/>
    <SharedWithUsers xmlns="c7188365-13e0-4dc8-84d3-4107441521a7">
      <UserInfo>
        <DisplayName>Anna Khachatryan (SIMPLE CONCEPTS CONSULTING LLC)</DisplayName>
        <AccountId>314</AccountId>
        <AccountType/>
      </UserInfo>
      <UserInfo>
        <DisplayName>Srihari Srinivasa</DisplayName>
        <AccountId>70</AccountId>
        <AccountType/>
      </UserInfo>
      <UserInfo>
        <DisplayName>Ronald Chang</DisplayName>
        <AccountId>315</AccountId>
        <AccountType/>
      </UserInfo>
      <UserInfo>
        <DisplayName>Colin Murphy</DisplayName>
        <AccountId>148</AccountId>
        <AccountType/>
      </UserInfo>
      <UserInfo>
        <DisplayName>Cillian Mitchell</DisplayName>
        <AccountId>218</AccountId>
        <AccountType/>
      </UserInfo>
      <UserInfo>
        <DisplayName>Nandini Srinivasan</DisplayName>
        <AccountId>316</AccountId>
        <AccountType/>
      </UserInfo>
      <UserInfo>
        <DisplayName>Teddy Bercovitz</DisplayName>
        <AccountId>20</AccountId>
        <AccountType/>
      </UserInfo>
    </SharedWithUsers>
    <MediaLengthInSeconds xmlns="ed9d8ee2-0b61-420b-80bf-18ac31a45224"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B1607828518274F96D7AD94767FC510" ma:contentTypeVersion="11" ma:contentTypeDescription="Create a new document." ma:contentTypeScope="" ma:versionID="5c05c334042df861fbcf0cf6ba5e6af5">
  <xsd:schema xmlns:xsd="http://www.w3.org/2001/XMLSchema" xmlns:xs="http://www.w3.org/2001/XMLSchema" xmlns:p="http://schemas.microsoft.com/office/2006/metadata/properties" xmlns:ns1="http://schemas.microsoft.com/sharepoint/v3" xmlns:ns2="ed9d8ee2-0b61-420b-80bf-18ac31a45224" xmlns:ns3="c7188365-13e0-4dc8-84d3-4107441521a7" targetNamespace="http://schemas.microsoft.com/office/2006/metadata/properties" ma:root="true" ma:fieldsID="cf27c98a08fa1f1e60ebc3a964de8dc5" ns1:_="" ns2:_="" ns3:_="">
    <xsd:import namespace="http://schemas.microsoft.com/sharepoint/v3"/>
    <xsd:import namespace="ed9d8ee2-0b61-420b-80bf-18ac31a45224"/>
    <xsd:import namespace="c7188365-13e0-4dc8-84d3-4107441521a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d8ee2-0b61-420b-80bf-18ac31a452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7188365-13e0-4dc8-84d3-4107441521a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20F24B-E31B-4D23-8F62-8F8002CD8FE8}">
  <ds:schemaRefs>
    <ds:schemaRef ds:uri="http://schemas.microsoft.com/office/2006/documentManagement/types"/>
    <ds:schemaRef ds:uri="http://purl.org/dc/dcmitype/"/>
    <ds:schemaRef ds:uri="ed9d8ee2-0b61-420b-80bf-18ac31a45224"/>
    <ds:schemaRef ds:uri="http://purl.org/dc/terms/"/>
    <ds:schemaRef ds:uri="http://schemas.microsoft.com/office/infopath/2007/PartnerControls"/>
    <ds:schemaRef ds:uri="http://schemas.openxmlformats.org/package/2006/metadata/core-properties"/>
    <ds:schemaRef ds:uri="http://purl.org/dc/elements/1.1/"/>
    <ds:schemaRef ds:uri="http://schemas.microsoft.com/sharepoint/v3"/>
    <ds:schemaRef ds:uri="c7188365-13e0-4dc8-84d3-4107441521a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334AD6D-61EF-4BEE-867F-D0268A5CC084}">
  <ds:schemaRefs>
    <ds:schemaRef ds:uri="http://schemas.microsoft.com/sharepoint/v3/contenttype/forms"/>
  </ds:schemaRefs>
</ds:datastoreItem>
</file>

<file path=customXml/itemProps3.xml><?xml version="1.0" encoding="utf-8"?>
<ds:datastoreItem xmlns:ds="http://schemas.openxmlformats.org/officeDocument/2006/customXml" ds:itemID="{17766C67-B3DC-40A6-A5A1-5CA5A9CB5243}">
  <ds:schemaRefs>
    <ds:schemaRef ds:uri="c7188365-13e0-4dc8-84d3-4107441521a7"/>
    <ds:schemaRef ds:uri="ed9d8ee2-0b61-420b-80bf-18ac31a452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346</TotalTime>
  <Words>1830</Words>
  <Application>Microsoft Office PowerPoint</Application>
  <PresentationFormat>Widescreen</PresentationFormat>
  <Paragraphs>246</Paragraphs>
  <Slides>22</Slides>
  <Notes>16</Notes>
  <HiddenSlides>1</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vt:lpstr>
      <vt:lpstr>Calibri</vt:lpstr>
      <vt:lpstr>Calibri Light</vt:lpstr>
      <vt:lpstr>Consolas</vt:lpstr>
      <vt:lpstr>Myriad Pro</vt:lpstr>
      <vt:lpstr>Segoe UI</vt:lpstr>
      <vt:lpstr>Segoe UI Semibold</vt:lpstr>
      <vt:lpstr>Tekton Pro</vt:lpstr>
      <vt:lpstr>Verdana</vt:lpstr>
      <vt:lpstr>Wingdings</vt:lpstr>
      <vt:lpstr>PowerAutomate Template Black </vt:lpstr>
      <vt:lpstr>SQLintersection</vt:lpstr>
      <vt:lpstr>Agenda</vt:lpstr>
      <vt:lpstr>Key capabilities</vt:lpstr>
      <vt:lpstr>Problem today</vt:lpstr>
      <vt:lpstr>Power Apps Solutions</vt:lpstr>
      <vt:lpstr>Problem today</vt:lpstr>
      <vt:lpstr>Problem today</vt:lpstr>
      <vt:lpstr>Add to Dataverse</vt:lpstr>
      <vt:lpstr>Add to Dataverse</vt:lpstr>
      <vt:lpstr>Add to Dataverse</vt:lpstr>
      <vt:lpstr>Deploy across environments</vt:lpstr>
      <vt:lpstr>Deploy across tenants</vt:lpstr>
      <vt:lpstr>Demo – Create</vt:lpstr>
      <vt:lpstr>Control connectivity of Power BI reports/ dataset from Power Apps</vt:lpstr>
      <vt:lpstr>Pro tips</vt:lpstr>
      <vt:lpstr>Additional solutions operations</vt:lpstr>
      <vt:lpstr>Collaborate and create solutions together</vt:lpstr>
      <vt:lpstr>Cross Region Compliance</vt:lpstr>
      <vt:lpstr>Power Apps and  Power BI roadmap</vt:lpstr>
      <vt:lpstr>Power BI solution aware component as a dashboard</vt:lpstr>
      <vt:lpstr>Power BI solution aware component control on a form</vt:lpstr>
      <vt:lpstr>Roadmap</vt:lpstr>
      <vt:lpstr>Get started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MVP Global Summit</dc:title>
  <dc:creator>Claire Smyth (SHE/HER)</dc:creator>
  <cp:lastModifiedBy>Scott Sewell</cp:lastModifiedBy>
  <cp:revision>2</cp:revision>
  <dcterms:created xsi:type="dcterms:W3CDTF">2022-02-23T01:34:29Z</dcterms:created>
  <dcterms:modified xsi:type="dcterms:W3CDTF">2022-11-29T22:23:50Z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0x010100EB1607828518274F96D7AD94767FC510</vt:lpwstr>
  </property>
  <property fmtid="{D5CDD505-2E9C-101B-9397-08002B2CF9AE}" pid="3" name="MediaServiceImageTags">
    <vt:lpwstr/>
  </property>
  <property fmtid="{D5CDD505-2E9C-101B-9397-08002B2CF9AE}" pid="4" name="Order">
    <vt:r8>1132700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